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81" r:id="rId4"/>
    <p:sldId id="277" r:id="rId5"/>
    <p:sldId id="278" r:id="rId6"/>
    <p:sldId id="261" r:id="rId7"/>
    <p:sldId id="262" r:id="rId8"/>
    <p:sldId id="279" r:id="rId9"/>
    <p:sldId id="283" r:id="rId10"/>
    <p:sldId id="280" r:id="rId11"/>
    <p:sldId id="282" r:id="rId12"/>
    <p:sldId id="266" r:id="rId13"/>
    <p:sldId id="260" r:id="rId14"/>
    <p:sldId id="263" r:id="rId15"/>
    <p:sldId id="264" r:id="rId16"/>
    <p:sldId id="268" r:id="rId17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CFF"/>
    <a:srgbClr val="192B3B"/>
    <a:srgbClr val="FF67AC"/>
    <a:srgbClr val="25568F"/>
    <a:srgbClr val="011E3C"/>
    <a:srgbClr val="9900CC"/>
    <a:srgbClr val="FF9900"/>
    <a:srgbClr val="D99B0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3626;&#3617;&#3640;&#3604;&#3591;&#3634;&#360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1421697287839"/>
          <c:y val="0.15692147856517935"/>
          <c:w val="0.52563845144356958"/>
          <c:h val="0.843078521434820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วงเงิน (บาท)</c:v>
                </c:pt>
              </c:strCache>
            </c:strRef>
          </c:tx>
          <c:spPr>
            <a:effectLst>
              <a:glow>
                <a:schemeClr val="accent1">
                  <a:alpha val="34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82550" h="101600"/>
              <a:bevelB w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34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82550" h="101600"/>
                <a:bevelB w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34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82550" h="101600"/>
                <a:bevelB w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34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82550" h="101600"/>
                <a:bevelB w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34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82550" h="101600"/>
                <a:bevelB w="381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34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82550" h="101600"/>
                <a:bevelB w="38100"/>
              </a:sp3d>
            </c:spPr>
          </c:dPt>
          <c:dLbls>
            <c:dLbl>
              <c:idx val="0"/>
              <c:layout>
                <c:manualLayout>
                  <c:x val="0.22064869318519659"/>
                  <c:y val="-0.1691085931323800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9762675296657"/>
                      <c:h val="0.181723187784465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0791179139990685E-2"/>
                  <c:y val="0.2068926334058527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2211838006224"/>
                      <c:h val="0.237981440883038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486482399576596"/>
                  <c:y val="0.116693316148780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597863538662609E-3"/>
                  <c:y val="-0.1006974511817736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0895052727464"/>
                      <c:h val="0.1741552382678507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8491803750868582E-3"/>
                  <c:y val="4.42921105450054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41338671-B96A-4426-A52A-21B4FE02A31C}" type="CATEGORYNAME">
                      <a:rPr lang="th-TH"/>
                      <a:pPr algn="ctr">
                        <a:defRPr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[CATEGORY NAME]</a:t>
                    </a:fld>
                    <a:r>
                      <a:rPr lang="th-TH"/>
                      <a:t> </a:t>
                    </a:r>
                    <a:fld id="{011EEF6A-6031-4B01-B1BB-B994F508B2D8}" type="PERCENTAGE">
                      <a:rPr lang="th-TH" baseline="0"/>
                      <a:pPr algn="ctr">
                        <a:defRPr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[PERCENTAGE]</a:t>
                    </a:fld>
                    <a:endParaRPr lang="th-TH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3096464793754"/>
                      <c:h val="0.18711668714045016"/>
                    </c:manualLayout>
                  </c15:layout>
                  <c15:dlblFieldTable/>
                  <c15:showDataLabelsRange val="0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งบอุดหนุน</c:v>
                </c:pt>
                <c:pt idx="4">
                  <c:v>งบรายจ่ายอื่น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784443000</c:v>
                </c:pt>
                <c:pt idx="1">
                  <c:v>172660000</c:v>
                </c:pt>
                <c:pt idx="2">
                  <c:v>142176200</c:v>
                </c:pt>
                <c:pt idx="3">
                  <c:v>657800</c:v>
                </c:pt>
                <c:pt idx="4">
                  <c:v>29436300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1BF0-1C6F-410E-9364-58F74C29CFA7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4D8A-DB72-4376-9E92-FC1C2777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6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45AC-D9CF-4C73-82A8-F49D74F5D663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BDCAE-E488-40D4-93DC-1859CC07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DCAE-E488-40D4-93DC-1859CC07E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ordia New" pitchFamily="34" charset="-34"/>
            </a:endParaRPr>
          </a:p>
        </p:txBody>
      </p:sp>
      <p:sp>
        <p:nvSpPr>
          <p:cNvPr id="4198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31AD7274-1ADC-4CA9-A802-2FAA8B783980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410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BDCAE-E488-40D4-93DC-1859CC07E2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2877160"/>
            <a:ext cx="7177135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4098799"/>
            <a:ext cx="7178241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9D5C186-A1CC-4EC3-A7A6-9B8C2A129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8658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39245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6933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6933" y="239245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F86611-4974-466A-B7E2-1B584AB5677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goo.gl/forms/AWUhvjQXZlSS58rR2" TargetMode="External"/><Relationship Id="rId2" Type="http://schemas.openxmlformats.org/officeDocument/2006/relationships/hyperlink" Target="https://goo.gl/forms/SW48Md9fTAXniDZA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iraporn.sae@led.mail.go.th" TargetMode="External"/><Relationship Id="rId2" Type="http://schemas.openxmlformats.org/officeDocument/2006/relationships/hyperlink" Target="mailto:kongsin.t@led.mail.go.th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lan@led.mail.go.th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raporn.sae@led.mail.go.th" TargetMode="External"/><Relationship Id="rId2" Type="http://schemas.openxmlformats.org/officeDocument/2006/relationships/hyperlink" Target="mailto:plan@led.mail.go.t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705" y="3487980"/>
            <a:ext cx="4419295" cy="122164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กลุ่มงานนโยบายและแผน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850" y="4404210"/>
            <a:ext cx="7178241" cy="610820"/>
          </a:xfrm>
        </p:spPr>
        <p:txBody>
          <a:bodyPr/>
          <a:lstStyle/>
          <a:p>
            <a:r>
              <a:rPr lang="th-TH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กรมบังคับคดี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85011" y="433880"/>
            <a:ext cx="6260905" cy="572644"/>
          </a:xfrm>
        </p:spPr>
        <p:txBody>
          <a:bodyPr>
            <a:noAutofit/>
          </a:bodyPr>
          <a:lstStyle/>
          <a:p>
            <a:pPr algn="r"/>
            <a:r>
              <a:rPr lang="th-TH" sz="4000" dirty="0" smtClean="0"/>
              <a:t>     กำหนดวัน และเวลาส่งสถิติ 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2281425" y="1655520"/>
            <a:ext cx="6719020" cy="30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สถิติที่รายงาน 1 รอบต่อเดือน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กำหนดรายงานสถิติภายใน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 ของเดือน เวลา 16.00 น.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หากตรงกับวันหยุดราชการ หรือวันหยุดนักขัตฤกษ์ จะสามารถรายงานได้ภายในวันทำการวันแรกหลังจากวันหยุดราชการ หรือวันหยุดนักขัตฤกษ์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6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00548" y="128470"/>
            <a:ext cx="6260905" cy="572644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กำหนดวัน และเวลาส่งสถิติ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04540" y="1044700"/>
            <a:ext cx="6256914" cy="381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สถิติที่รายงาน 2 รอบต่อเดือน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2.1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สถิติไกลเกลี่ยข้อพิพาท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กำหนดรายงานสถิติภายใน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 และ 16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 ภายในเวลา 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สถิติการผลักดันทรัพย์สิน สถิติบังคับคดีแทนในคดีล้มละลาย และสถิติแพ่งค้างดำเนินการ 10 ปี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กำหนดรายงานสถิติภายใน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 และ 16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 ภายในเวลา 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 น.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Autofit/>
          </a:bodyPr>
          <a:lstStyle/>
          <a:p>
            <a:pPr algn="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ปัญหาที่พบบ่อย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86835" y="1655520"/>
            <a:ext cx="6260905" cy="2748690"/>
          </a:xfrm>
        </p:spPr>
        <p:txBody>
          <a:bodyPr>
            <a:noAutofit/>
          </a:bodyPr>
          <a:lstStyle/>
          <a:p>
            <a:pPr marL="539750" indent="-53975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ลืมเปลี่ยนชื่อเดือน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ค้างมา ไม่เท่ากับ ค้างไปของเดือนก่อนหน้า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ส่งข้อมูลไม่ทันตามเวลาที่กำหนด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ข้อมูลไม่ครบตามแบบฟอร์ม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90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8436" r="7490" b="55554"/>
          <a:stretch/>
        </p:blipFill>
        <p:spPr>
          <a:xfrm>
            <a:off x="1830" y="1197405"/>
            <a:ext cx="9151395" cy="32678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361308" y="433880"/>
            <a:ext cx="741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สถิติการบังคับคดีแพ่ง (6 ช่อง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4375" y="586585"/>
            <a:ext cx="8093365" cy="61082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รบังคับคดีค้ามนุษย์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1285" b="41093"/>
          <a:stretch/>
        </p:blipFill>
        <p:spPr>
          <a:xfrm>
            <a:off x="296260" y="1502815"/>
            <a:ext cx="8551480" cy="31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3335275"/>
            <a:ext cx="2281425" cy="152705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สถิติการบังคับคดีค้ามนุษย์</a:t>
            </a:r>
          </a:p>
        </p:txBody>
      </p:sp>
      <p:sp>
        <p:nvSpPr>
          <p:cNvPr id="9" name="AutoShape 2" descr="data:image/png;base64,iVBORw0KGgoAAAANSUhEUgAAAMgAAADICAYAAACtWK6eAAANmUlEQVR4Xu2d4XrjVghEd9//odMvcTf2OpbMQYMlr07/FgF3mAHuTdL+/vj4+PjlPyIgAg8R+K1AZIYILCOgQGSHCKwgoECkhwgoEDkgAj0EnCA93PzqJAgokJMU2mP2EFAgPdz86iQIKJCTFNpj9hBQID3c/OokCCiQkxTaY/YQUCA93PzqJAgokJMU2mP2EGgJ5Pfv371oL/4q9XuYS+dd8k/xmfazBDs9F/Xz4nI/DdfhgwJ5CuuvX5RICqQA6g4mCuQO9A4gj+qmQNbZTBvCDtr4CtnhgxOkUC0FokAKNLma/MsdwwnCO+2/zAcnSKE1OEGcIAWaPJ8gnR0PBV4wThGYvialzjvdgWme03gmar7mg+a/6qvzJ7fJBBJg0Xym7emZFAhFrDfRaKP4jBJdsToJJKCZJjz1T8+kQChiCgQhRgk8bY+S/+xSwz94pY3raPik8KQ4OEHukPcOcgFEgdzct72DXMFQIArkflq95A6SWiH2IvCeI57GfmRPJwKNSf2/Ex8UCGVDwZ4SpuByk8l0PtS/Arkr5zsBsomJ/39MCZOIueZjOh/q/5344AQZYCclzEAKf7mczof6VyBOkIec7zwzJsRDCUxjUv8KRIEokJVfL1cgBxfIXgVa6sypyULPNR2XvjrSyUX9d857yjsIJRIlNvXfKRx5zqX5U6K6YhUnAlU0LQT1T+2n89mLqHvFPRr+nUbkBKGquLFPEaBTOCfI8h920Ym2+kT+il81oSsH7XgUkL3yoeei2qXnmhZmqoFQ3CgfFEhxRaSETBFgmqiUYBQHSkgqZJo/zUeBFCueBLYY8suMxqX2S7lQotKGQO0JZp+21H+nEZ3yDkIJ0wGWFJsSntrT8053bCrM6XycIEW2pohXDPdtRuNSewVyQaDT6JwgN+xJEU+BrBPSCXKQSzHtGApkXdqpnV+BKBA0RKgwqb0r1sFXLMSWhjElDO1gtHPSI1D/05MxhSfNk+JGhd/J5yV3kNTBU4AokN4dYVrIKZ5Qge/+ipU6uALprQqUMNP2R+ODAtl4J6KdkxKA+qerwjThqX+KD7VP5uOKVUCfErjg8i8T6l+BrCOsQIoTgRJvCfaUn5R/BfKmAqGdc9qeElv7S0VoB6aPHtN1p43oZXeQvQ5OAUkRQEGtC+pd+KBAhlYyBaJAHorr3UeqE2T9uTiFjxPkaAjc5WOHz94pKJ5Howd93Pi6jyX/5PZdAEl1SEqYs9m/Cx/id5CjHTyVT2p17HSqR2egQl7C4WjnStXrFX5aE+QVie0R42hEUiB7sODvmArkBg8Fsk7I1GTcn/b1DBSIAimzRYGUofo3DZ0gTpB7BJwgTpByt3OCFKFKddpiuG8z+kxK/S/Z07jvQiT6CPDu9h0+tCaIArlATQnTKdDkNzT/d7fvYKlACqg5QXoN4WiCKpT6h4kCKaCmQBRIgSZXE1esHmEQyC8wPlqHn86nA6kTpICaE6TXEKYJT/0XSp1ZsZYCTSc87T91Ljph6asXxSGVD/VDCUlxSNVrLc/WBHlFYo9iUGLQAqXORYlEiUFxSOVD/VD8KQ6peikQWqk7+70ImSIAJTZdKTfC+/25AtmIJCXqxnDfn9O4KUIqkF4Fab2cID2cFUhxkm6E1wlyxNFJiko7khOEoHu1PSJPWpd0SpgeXD+/miZeaqWhfig+qTsC9ZMiMD3vnvYKpIB+qiFQgS+lRomd8qNACmT5NEkRphju6V2AEiAVlxJGgVDk97d3ghRqkGoICqQA9sFMFEihIArkAhKdmAVoD2+iQAolUiAKpECTqwklTMo+ddeg+SBwVu5oNP+98qSTgq6O9JEhZU/r+HXfTv6XFVMHSQG+BMhexFMg65OI1oXaK5AiAtPApgS+V55OkJttyQlyBYMSg04oJ4gT5CEHaCdMdWBKYAXSu4yn6pXiSaqO3kHuFJQCdi/CFDfMbzNKSNpwpidmKv813FqX9Gmgpv1TAr9LoVOESflJCZbiT+MqkDsEFMg6hRTIxkv6dIef9q9AFEh1yrhiVZF6YDf9cx96J0p1/pQfCi1tXBQfmk/7kj7d4af900LQHZgSjNpTfCiRUvlQQtK60HPRfBRIB7Gbb5wgGwHceDc8rEBSHWavjrFXXEonmmdq0tE8U3FThE/xsz1BUglQAkwDSAudIhJdmWhcOumof4pbij8Utw5/Wpf01AEVSO81iRJYgVwQUyBF5uwlzGJ632Y0z1Qnp3mm4nYI/Ch2qoG7YhWZkCpcMZwCoUAVL/udOrpiFYrRAbbg9qmJE+QpRA8Ndp8gvbS3f/WvEmb6skkJk7JPrV7Uz3amXT20JkgyAeJLgfQumynCpy77034Ip57ZKpAbhFICTHU8SuzUJKJxKW4K5Jksm/+eFoISNeWfxk0RO+VHgbhioctdU88/PqOXfUpUBZKqlAJRICs/OKPCpJP3n1+xKCB05aD+aWemnZb2JZrP9HmPRniKD61Xyv9n3NYlnRZUgaxLjOJJCaBAaIvbuGLRgioQBXKLABW4E+QOASrAacBp/6H5TJ/XCUIr6AQZvaQrkAu8VJiUxtP+vYNsnFx0daSrwrT/6dekaQJP+28LJKV06mevgqbypH6mBUUJRu3peadXTZqPAjnIBKGFSxGJEp7a73UuGnfNvvXMSxOgBaWrBfWfmkQ0T4qbE2QdMXrX6+CvQG5Qo0JTIBcEUkSl+KfiOkHuEHCCXAChKxO1px1bgVDEhoitQBRIlYqtFYt2klRnoHGrIPyxm86T5jMtZJrPtD09b8o+vmJRok4TL7WLTudJCUYJQP0fzZ6eN2WvQIpMUCBFoIbMUoSnDVyBFAuqQIpADZkpkCKwKaCK4b7NFAhFLGufqrsTpPi6RcunQChiWfvTCmQJRqp0SuBs+X56o48DqfxTcakfWsclexqX8iRZ95c881JgaSdJAkJ8pQpNYn7apuJSP7SOCmTjqkM7Q6oDU0JOF5rmQ4lNcab50LocLf/dX7Fo53GCrFP0aARTIHf1SnUk6ocWgnZCap8i6l5xaf600U1P3lT+ThDKwKI9LVBK4Km41I8CKRKDdv6i26dmqbgpP+9OmBQOVPjTwkz5/6zvrq9YTxVxkNUulefRVg4F8ryyCuQGo1Tnme6o08SmOEyfl05qmv9h7yDP9fu3xdGIQQvnBLkgkCJwig8KZGhVUyAXBJwgLyYYJR7tSNOdZ5owqfyn/aQm5jQfDjtBKJHoSkYLRPOhP9Ck9qn8Uw0khX/qXDQfisPXdPxofLVX56GATBeCEp7ap/KnJaaN4mh1obg5Qe4QOBpRKSFp/gqk/zjgBLkRz15E3Ssu3e1Tk4J2eIoP9e8EcYIgbqcIiYI2/pdwKf8KRIEgLimQK1ytFQuhfUBjSgC6w6eOTPOkqwX1n8KBxk3h2clfgRTQ7wBbcPvUJEUkeqmnQnt6kDuD1Llo3E4dFUgB5Q6wBbdPTVJEUiAvfsV6WtmDG1DiKZA+wR5RgeKfolOnjk6QAvodYAtun5qkiOQE6QtcgTylae63Twuh/jJRIBSxdftOo2sJJFW47PF/ekt1zlSetED0V3qm60LxpPYUZ4on9f9pr0A6qDW/oQVVIPmJQEunQChiG+wVyAW81KSjeHZKp0A6qDW/oQV1gjhBmlSrfTa9A9eyuFopECcI5cyovQLJwkvxpPY0W9pwqP/4Jf0VCT86JF1FloDaazeejjvtnxJvr3p1+Bm9g3QSoOAqkGXE3qVjK5AE64GPvQBfSpE2iukOP+0flGr1FWsaN+rfFeuusnsRaTrutH8FUiRSR6EUXFcsV6w/CFDhd/jpHeSGbxRwV6xee9trJT6sQKaJRwFP2acEknpV6xCATOSeHOpf0UeG1HnXMnzJBFEgdZLcWlLcUoShcXun+/mVAtmIZApAJ8h6IRTIFR8nyA1XqABdsTZ2vLvPKf6piemKtfEVjnbUVOHeJW5KJgpkI5IpAF2xXLGqVHTF2rBiUcFWi/LHjk4iOnGm86H+j5i/AlEgZR5TwZYd/2+oQChiQ5e41IrlBNlY0OLdMBWlI3AniBOkzL8OwcrOg3+Km3xdVCAKpMxhBVKEKrWiFMN9m9GV5mj2qfMu+TniDk/OfMT8nSCFCUKKvGabIgAVfir/d/GTnHQKRIG8C+/LeSqQ4usH7bRJYB9V0wlS5vgmw2QdnSBOkE1kPOLHCsQJ8pCXqQl1RNKTnBSIAlEgK4p5O4EQ9XdsU8/OKWBpJ0/Fpc+/03e06bpQ/y1ufTSq84rEyGFoPtSe5PJpq0AuiFGcp+1pHb/OoECusDV6RWTVScV1glwQSOKpQAZesZwgTpCHzSqpXDIOjzaaFYgCUSArClYgCoQ0+N1sp19ppnf+Jf+pSZ2avKkC71Wvtfyjd5AUUCk/ewE+TTwFkr+MLza75CtWitgpPwpkHclpIdM67lUvJ8gdApQYtNDU/153luk8KW4KhCK20X4vwKeJ54rlirVRGusAUgLTZKh/J8i+9YqvWJQw2ovAuyLQesV618OatwhQBBQIRUz7UyGgQE5Vbg9LEVAgFDHtT4WAAjlVuT0sRUCBUMS0PxUCCuRU5fawFAEFQhHT/lQIKJBTldvDUgQUCEVM+1MhoEBOVW4PSxFQIBQx7U+FwH9O52C3ri8/ggAAAABJRU5ErkJggg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86835" y="4556915"/>
            <a:ext cx="6260905" cy="4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goo.gl/forms/SW48Md9fTAXniDZA2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marL="0" indent="0" algn="ctr">
              <a:buNone/>
            </a:pPr>
            <a:endParaRPr lang="th-TH" sz="2400" dirty="0"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9" y="152704"/>
            <a:ext cx="5039266" cy="4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8965" y="2113635"/>
            <a:ext cx="8229600" cy="122164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ขอขอบคุณ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sz="3600" dirty="0" smtClean="0">
                <a:solidFill>
                  <a:schemeClr val="bg1"/>
                </a:solidFill>
              </a:rPr>
              <a:t>กลุ่ม</a:t>
            </a:r>
            <a:r>
              <a:rPr lang="th-TH" sz="3600" dirty="0">
                <a:solidFill>
                  <a:schemeClr val="bg1"/>
                </a:solidFill>
              </a:rPr>
              <a:t>งานนโยบายและแผน</a:t>
            </a:r>
          </a:p>
        </p:txBody>
      </p:sp>
    </p:spTree>
    <p:extLst>
      <p:ext uri="{BB962C8B-B14F-4D97-AF65-F5344CB8AC3E}">
        <p14:creationId xmlns:p14="http://schemas.microsoft.com/office/powerpoint/2010/main" val="25830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572000" y="1807664"/>
            <a:ext cx="4266894" cy="537072"/>
          </a:xfrm>
          <a:prstGeom prst="rect">
            <a:avLst/>
          </a:prstGeom>
          <a:solidFill>
            <a:srgbClr val="F0E799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6</a:t>
            </a:r>
            <a:endParaRPr lang="en-US" alt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defTabSz="51435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ด้านการปรับสมดุลและพัฒนาระบบการบริหารจัดการภาครัฐ</a:t>
            </a:r>
            <a:endParaRPr lang="en-US" altLang="en-US" sz="2000" dirty="0">
              <a:solidFill>
                <a:schemeClr val="tx1"/>
              </a:solidFill>
              <a:latin typeface="TH SarabunIT๙" pitchFamily="34" charset="-34"/>
              <a:ea typeface="Calibri" charset="0"/>
              <a:cs typeface="TH SarabunIT๙" pitchFamily="34" charset="-34"/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2778980" y="1162775"/>
            <a:ext cx="3206805" cy="486054"/>
          </a:xfrm>
          <a:prstGeom prst="roundRect">
            <a:avLst/>
          </a:prstGeom>
          <a:solidFill>
            <a:srgbClr val="F0E799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78" tIns="34238" rIns="68478" bIns="34238" anchor="ctr"/>
          <a:lstStyle/>
          <a:p>
            <a:pPr algn="ctr">
              <a:defRPr/>
            </a:pPr>
            <a:r>
              <a:rPr lang="th-TH" altLang="en-US" sz="32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ยุทธศาสตร์ชาติ</a:t>
            </a:r>
            <a:r>
              <a:rPr lang="th-TH" altLang="en-US" sz="3200" b="1" dirty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ระยะ 20 ปี</a:t>
            </a:r>
            <a:endParaRPr lang="th-TH" altLang="en-US" sz="3200" dirty="0">
              <a:solidFill>
                <a:schemeClr val="tx1"/>
              </a:solidFill>
              <a:latin typeface="TH SarabunIT๙" pitchFamily="34" charset="-34"/>
              <a:ea typeface="Angsana New" charset="0"/>
              <a:cs typeface="TH SarabunIT๙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1217" y="1807665"/>
            <a:ext cx="4033768" cy="537071"/>
          </a:xfrm>
          <a:prstGeom prst="rect">
            <a:avLst/>
          </a:prstGeom>
          <a:solidFill>
            <a:srgbClr val="F0E7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2</a:t>
            </a:r>
            <a:endParaRPr lang="en-US" alt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defTabSz="51435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ด้านการสร้างความสามารถในการแข่งขันของประเทศ</a:t>
            </a:r>
            <a:endParaRPr lang="en-US" altLang="en-US" sz="2000" dirty="0">
              <a:solidFill>
                <a:schemeClr val="tx1"/>
              </a:solidFill>
              <a:latin typeface="TH SarabunIT๙" pitchFamily="34" charset="-34"/>
              <a:ea typeface="Calibri" charset="0"/>
              <a:cs typeface="TH SarabunIT๙" pitchFamily="34" charset="-34"/>
            </a:endParaRPr>
          </a:p>
        </p:txBody>
      </p:sp>
      <p:sp>
        <p:nvSpPr>
          <p:cNvPr id="38" name="Rounded Rectangle 16"/>
          <p:cNvSpPr/>
          <p:nvPr/>
        </p:nvSpPr>
        <p:spPr>
          <a:xfrm>
            <a:off x="2434130" y="2601437"/>
            <a:ext cx="4275740" cy="748373"/>
          </a:xfrm>
          <a:prstGeom prst="roundRect">
            <a:avLst/>
          </a:prstGeom>
          <a:solidFill>
            <a:srgbClr val="FFBDD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78" tIns="34238" rIns="68478" bIns="34238" anchor="ctr"/>
          <a:lstStyle/>
          <a:p>
            <a:pPr algn="ctr">
              <a:lnSpc>
                <a:spcPct val="90000"/>
              </a:lnSpc>
              <a:defRPr/>
            </a:pP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ยุทธศาสตร์</a:t>
            </a:r>
            <a:r>
              <a:rPr lang="en-US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 </a:t>
            </a: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ระยะ </a:t>
            </a:r>
            <a:r>
              <a:rPr lang="th-TH" altLang="en-US" sz="2800" b="1" dirty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5 ปี </a:t>
            </a: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กรม</a:t>
            </a:r>
            <a:r>
              <a:rPr lang="th-TH" altLang="en-US" sz="2800" b="1" dirty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บังคับ</a:t>
            </a: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คดี</a:t>
            </a:r>
            <a:endParaRPr lang="en-US" altLang="en-US" sz="2800" b="1" dirty="0" smtClean="0">
              <a:solidFill>
                <a:schemeClr val="tx1"/>
              </a:solidFill>
              <a:latin typeface="TH SarabunIT๙" pitchFamily="34" charset="-34"/>
              <a:ea typeface="Angsana New" charset="0"/>
              <a:cs typeface="TH SarabunIT๙" pitchFamily="34" charset="-34"/>
            </a:endParaRPr>
          </a:p>
          <a:p>
            <a:pPr algn="ctr">
              <a:lnSpc>
                <a:spcPct val="90000"/>
              </a:lnSpc>
              <a:defRPr/>
            </a:pP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 </a:t>
            </a:r>
            <a:r>
              <a:rPr lang="th-TH" altLang="en-US" sz="2800" b="1" dirty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(รีวิวเมื่อ </a:t>
            </a:r>
            <a:r>
              <a:rPr lang="th-TH" altLang="en-US" sz="2800" b="1" dirty="0" smtClean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15-17 พ.ย. 61</a:t>
            </a:r>
            <a:r>
              <a:rPr lang="th-TH" altLang="en-US" sz="2800" b="1" dirty="0">
                <a:solidFill>
                  <a:schemeClr val="tx1"/>
                </a:solidFill>
                <a:latin typeface="TH SarabunIT๙" pitchFamily="34" charset="-34"/>
                <a:ea typeface="Angsana New" charset="0"/>
                <a:cs typeface="TH SarabunIT๙" pitchFamily="34" charset="-34"/>
              </a:rPr>
              <a:t>)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41217" y="3508645"/>
            <a:ext cx="4041166" cy="586346"/>
          </a:xfrm>
          <a:prstGeom prst="rect">
            <a:avLst/>
          </a:prstGeom>
          <a:solidFill>
            <a:srgbClr val="FFBDD3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1 </a:t>
            </a:r>
          </a:p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เสริมสร้างภาพลักษณ์องค์กรและยกระดับ</a:t>
            </a:r>
            <a:r>
              <a:rPr lang="th-TH" altLang="en-US" sz="20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บาล</a:t>
            </a:r>
            <a:endParaRPr lang="en-US" altLang="en-US" sz="2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4572000" y="3536789"/>
            <a:ext cx="4266894" cy="586346"/>
          </a:xfrm>
          <a:prstGeom prst="rect">
            <a:avLst/>
          </a:prstGeom>
          <a:solidFill>
            <a:srgbClr val="FFBDD3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2</a:t>
            </a:r>
          </a:p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ขับเคลื่อนประชารัฐสู่ความเป็นเลิศ</a:t>
            </a:r>
            <a:endParaRPr lang="en-US" altLang="en-US" sz="2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41217" y="4252339"/>
            <a:ext cx="4033768" cy="569261"/>
          </a:xfrm>
          <a:prstGeom prst="rect">
            <a:avLst/>
          </a:prstGeom>
          <a:solidFill>
            <a:srgbClr val="FFBDD3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3 </a:t>
            </a:r>
          </a:p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เสริมสร้างองค์กร </a:t>
            </a:r>
            <a:r>
              <a:rPr lang="en-US" altLang="en-US" sz="2000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Digital</a:t>
            </a:r>
            <a:endParaRPr lang="th-TH" altLang="en-US" sz="20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4572000" y="4243738"/>
            <a:ext cx="4266894" cy="577862"/>
          </a:xfrm>
          <a:prstGeom prst="rect">
            <a:avLst/>
          </a:prstGeom>
          <a:solidFill>
            <a:srgbClr val="FFBDD3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ยุทธศาสตร์ที่ </a:t>
            </a:r>
            <a:r>
              <a:rPr lang="en-US" altLang="en-US" sz="2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</a:p>
          <a:p>
            <a:pPr algn="ctr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20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พัฒนาบุคลากรให้มีความเป็นมืออาชีพ</a:t>
            </a:r>
          </a:p>
        </p:txBody>
      </p:sp>
      <p:sp>
        <p:nvSpPr>
          <p:cNvPr id="50" name="สี่เหลี่ยมมุมมน 6"/>
          <p:cNvSpPr/>
          <p:nvPr/>
        </p:nvSpPr>
        <p:spPr>
          <a:xfrm>
            <a:off x="341217" y="280303"/>
            <a:ext cx="8497677" cy="591772"/>
          </a:xfrm>
          <a:prstGeom prst="roundRect">
            <a:avLst/>
          </a:prstGeom>
          <a:solidFill>
            <a:srgbClr val="25568F"/>
          </a:solidFill>
          <a:ln>
            <a:noFill/>
          </a:ln>
          <a:effectLst>
            <a:outerShdw blurRad="50800" dist="762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กรมบังคับคดี</a:t>
            </a:r>
          </a:p>
        </p:txBody>
      </p:sp>
    </p:spTree>
    <p:extLst>
      <p:ext uri="{BB962C8B-B14F-4D97-AF65-F5344CB8AC3E}">
        <p14:creationId xmlns:p14="http://schemas.microsoft.com/office/powerpoint/2010/main" val="22279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452428"/>
            <a:ext cx="3893214" cy="4479982"/>
          </a:xfrm>
        </p:spPr>
      </p:pic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2434130" y="1184931"/>
            <a:ext cx="6719019" cy="397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buFont typeface="Wingdings" panose="05000000000000000000" pitchFamily="2" charset="2"/>
              <a:buChar char="Ø"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4266590" y="433881"/>
            <a:ext cx="4428445" cy="447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การบังคับคดีให้เป็นไปตามข้อตกลง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เพิ่มช่องทางการชำระค่าธรรมเนียมศาลด้วยวิธี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banking , Prompt Pay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แก้ไขเพิ่มเติมประมวลกฎหมายวิธีพิจารณาความแพ่ง 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30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พัฒนาการยื่นและส่งคำคู่ความ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(e-Filing)</a:t>
            </a:r>
            <a:endPara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พัฒา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นาระบบการประมูลขายทอดตลาดทรัพย์ผ่านระบบอิเล็กทรอนิกส์          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(e-Offering)</a:t>
            </a:r>
          </a:p>
          <a:p>
            <a:pPr>
              <a:buFontTx/>
              <a:buChar char="-"/>
            </a:pPr>
            <a:endParaRPr lang="th-TH" sz="1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กดิเ</a:t>
            </a:r>
            <a:endParaRPr lang="th-TH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4418990" y="3029865"/>
            <a:ext cx="4504644" cy="197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487A05-EC99-43EE-A524-6CAFD4F95746}"/>
              </a:ext>
            </a:extLst>
          </p:cNvPr>
          <p:cNvSpPr txBox="1"/>
          <p:nvPr/>
        </p:nvSpPr>
        <p:spPr>
          <a:xfrm>
            <a:off x="1061343" y="745166"/>
            <a:ext cx="7076627" cy="102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750"/>
              </a:lnSpc>
              <a:defRPr/>
            </a:pPr>
            <a:r>
              <a:rPr lang="th-TH" sz="32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การพัฒนาสู่ความเป็นเลิศใน 5 ด้านหลัก</a:t>
            </a:r>
          </a:p>
          <a:p>
            <a:pPr algn="ctr">
              <a:lnSpc>
                <a:spcPts val="345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sz="32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LED</a:t>
            </a:r>
            <a:r>
              <a:rPr lang="en-US" sz="32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</a:t>
            </a:r>
            <a:r>
              <a:rPr lang="en-US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th-TH" sz="32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5D4D068-2ED5-465D-BDA2-856C7AB5DD44}"/>
              </a:ext>
            </a:extLst>
          </p:cNvPr>
          <p:cNvSpPr txBox="1"/>
          <p:nvPr/>
        </p:nvSpPr>
        <p:spPr>
          <a:xfrm>
            <a:off x="758830" y="1857930"/>
            <a:ext cx="7704855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Case Management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</a:t>
            </a:r>
            <a:r>
              <a:rPr lang="th-TH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บริหารจัดการคดี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5D4D068-2ED5-465D-BDA2-856C7AB5DD44}"/>
              </a:ext>
            </a:extLst>
          </p:cNvPr>
          <p:cNvSpPr txBox="1"/>
          <p:nvPr/>
        </p:nvSpPr>
        <p:spPr>
          <a:xfrm>
            <a:off x="761949" y="2493848"/>
            <a:ext cx="7701736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</a:t>
            </a:r>
            <a:r>
              <a:rPr lang="en-US" sz="3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</a:t>
            </a:r>
            <a:r>
              <a:rPr lang="th-TH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การพัฒนานวัตกรรมและระบบการทำงาน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D4D068-2ED5-465D-BDA2-856C7AB5DD44}"/>
              </a:ext>
            </a:extLst>
          </p:cNvPr>
          <p:cNvSpPr txBox="1"/>
          <p:nvPr/>
        </p:nvSpPr>
        <p:spPr>
          <a:xfrm>
            <a:off x="747230" y="3154436"/>
            <a:ext cx="7716455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Information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</a:t>
            </a:r>
            <a:r>
              <a:rPr lang="th-TH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พัฒนาระบบฐานข้อมูล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5D4D068-2ED5-465D-BDA2-856C7AB5DD44}"/>
              </a:ext>
            </a:extLst>
          </p:cNvPr>
          <p:cNvSpPr txBox="1"/>
          <p:nvPr/>
        </p:nvSpPr>
        <p:spPr>
          <a:xfrm>
            <a:off x="748788" y="3790354"/>
            <a:ext cx="7701736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HR</a:t>
            </a:r>
            <a:r>
              <a:rPr lang="en-US" sz="3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เพิ่มศักยภาพบุคลากร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D4D068-2ED5-465D-BDA2-856C7AB5DD44}"/>
              </a:ext>
            </a:extLst>
          </p:cNvPr>
          <p:cNvSpPr txBox="1"/>
          <p:nvPr/>
        </p:nvSpPr>
        <p:spPr>
          <a:xfrm>
            <a:off x="747230" y="4405433"/>
            <a:ext cx="7701731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Organization</a:t>
            </a:r>
            <a:r>
              <a:rPr lang="en-US" sz="3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Excellence</a:t>
            </a:r>
            <a:r>
              <a:rPr lang="th-TH" sz="3000" b="1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ยกระดับองค์กร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cxnSp>
        <p:nvCxnSpPr>
          <p:cNvPr id="7" name="Elbow Connector 6"/>
          <p:cNvCxnSpPr>
            <a:stCxn id="18" idx="1"/>
            <a:endCxn id="44" idx="1"/>
          </p:cNvCxnSpPr>
          <p:nvPr/>
        </p:nvCxnSpPr>
        <p:spPr>
          <a:xfrm rot="10800000" flipV="1">
            <a:off x="748789" y="1259409"/>
            <a:ext cx="312555" cy="2807943"/>
          </a:xfrm>
          <a:prstGeom prst="bentConnector3">
            <a:avLst>
              <a:gd name="adj1" fmla="val 173139"/>
            </a:avLst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8" idx="1"/>
            <a:endCxn id="19" idx="1"/>
          </p:cNvCxnSpPr>
          <p:nvPr/>
        </p:nvCxnSpPr>
        <p:spPr>
          <a:xfrm rot="10800000" flipV="1">
            <a:off x="758831" y="1259409"/>
            <a:ext cx="302513" cy="875519"/>
          </a:xfrm>
          <a:prstGeom prst="bentConnector3">
            <a:avLst>
              <a:gd name="adj1" fmla="val 175567"/>
            </a:avLst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1"/>
            <a:endCxn id="45" idx="1"/>
          </p:cNvCxnSpPr>
          <p:nvPr/>
        </p:nvCxnSpPr>
        <p:spPr>
          <a:xfrm rot="10800000" flipV="1">
            <a:off x="747231" y="1259410"/>
            <a:ext cx="314113" cy="3423022"/>
          </a:xfrm>
          <a:prstGeom prst="bentConnector3">
            <a:avLst>
              <a:gd name="adj1" fmla="val 172776"/>
            </a:avLst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มุมมน 6"/>
          <p:cNvSpPr/>
          <p:nvPr/>
        </p:nvSpPr>
        <p:spPr>
          <a:xfrm>
            <a:off x="143555" y="141409"/>
            <a:ext cx="8839200" cy="502920"/>
          </a:xfrm>
          <a:prstGeom prst="roundRect">
            <a:avLst/>
          </a:prstGeom>
          <a:solidFill>
            <a:srgbClr val="25568F">
              <a:alpha val="96000"/>
            </a:srgbClr>
          </a:solidFill>
          <a:ln>
            <a:noFill/>
          </a:ln>
          <a:effectLst>
            <a:outerShdw blurRad="50800" dist="762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แผนการดำเนินงานใน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</a:t>
            </a: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พ</a:t>
            </a:r>
            <a:r>
              <a:rPr lang="en-US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ศ</a:t>
            </a:r>
            <a:r>
              <a:rPr lang="en-US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.2562</a:t>
            </a: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cxnSp>
        <p:nvCxnSpPr>
          <p:cNvPr id="49" name="Elbow Connector 10"/>
          <p:cNvCxnSpPr>
            <a:stCxn id="18" idx="1"/>
            <a:endCxn id="42" idx="1"/>
          </p:cNvCxnSpPr>
          <p:nvPr/>
        </p:nvCxnSpPr>
        <p:spPr>
          <a:xfrm rot="10800000" flipV="1">
            <a:off x="761949" y="1259409"/>
            <a:ext cx="299394" cy="1511437"/>
          </a:xfrm>
          <a:prstGeom prst="bentConnector3">
            <a:avLst>
              <a:gd name="adj1" fmla="val 176354"/>
            </a:avLst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0"/>
          <p:cNvCxnSpPr>
            <a:stCxn id="18" idx="1"/>
            <a:endCxn id="43" idx="1"/>
          </p:cNvCxnSpPr>
          <p:nvPr/>
        </p:nvCxnSpPr>
        <p:spPr>
          <a:xfrm rot="10800000" flipV="1">
            <a:off x="747231" y="1259409"/>
            <a:ext cx="314113" cy="2172025"/>
          </a:xfrm>
          <a:prstGeom prst="bentConnector3">
            <a:avLst>
              <a:gd name="adj1" fmla="val 172776"/>
            </a:avLst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3"/>
          <p:cNvGrpSpPr/>
          <p:nvPr/>
        </p:nvGrpSpPr>
        <p:grpSpPr>
          <a:xfrm>
            <a:off x="494806" y="309996"/>
            <a:ext cx="8352934" cy="831754"/>
            <a:chOff x="761998" y="533400"/>
            <a:chExt cx="14586238" cy="1371600"/>
          </a:xfrm>
        </p:grpSpPr>
        <p:sp>
          <p:nvSpPr>
            <p:cNvPr id="20" name="สี่เหลี่ยมด้านขนาน 14"/>
            <p:cNvSpPr/>
            <p:nvPr/>
          </p:nvSpPr>
          <p:spPr>
            <a:xfrm flipH="1">
              <a:off x="1066800" y="533400"/>
              <a:ext cx="2057400" cy="1371600"/>
            </a:xfrm>
            <a:prstGeom prst="parallelogram">
              <a:avLst>
                <a:gd name="adj" fmla="val 545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dirty="0"/>
            </a:p>
          </p:txBody>
        </p:sp>
        <p:sp>
          <p:nvSpPr>
            <p:cNvPr id="21" name="สี่เหลี่ยมด้านขนาน 15"/>
            <p:cNvSpPr/>
            <p:nvPr/>
          </p:nvSpPr>
          <p:spPr>
            <a:xfrm flipH="1">
              <a:off x="761998" y="762000"/>
              <a:ext cx="14586238" cy="990600"/>
            </a:xfrm>
            <a:prstGeom prst="parallelogram">
              <a:avLst>
                <a:gd name="adj" fmla="val 5450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dirty="0"/>
            </a:p>
          </p:txBody>
        </p:sp>
        <p:sp>
          <p:nvSpPr>
            <p:cNvPr id="22" name="สี่เหลี่ยมด้านขนาน 16"/>
            <p:cNvSpPr/>
            <p:nvPr/>
          </p:nvSpPr>
          <p:spPr>
            <a:xfrm flipH="1">
              <a:off x="1295399" y="838201"/>
              <a:ext cx="13757258" cy="844924"/>
            </a:xfrm>
            <a:prstGeom prst="parallelogram">
              <a:avLst>
                <a:gd name="adj" fmla="val 545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dirty="0"/>
            </a:p>
          </p:txBody>
        </p:sp>
        <p:sp>
          <p:nvSpPr>
            <p:cNvPr id="23" name="แผนผังลำดับงาน: ผสาน 17"/>
            <p:cNvSpPr/>
            <p:nvPr/>
          </p:nvSpPr>
          <p:spPr>
            <a:xfrm>
              <a:off x="838200" y="533400"/>
              <a:ext cx="1545771" cy="1371600"/>
            </a:xfrm>
            <a:prstGeom prst="flowChartMerg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Rectangle 11"/>
          <p:cNvSpPr/>
          <p:nvPr/>
        </p:nvSpPr>
        <p:spPr>
          <a:xfrm>
            <a:off x="1110290" y="385419"/>
            <a:ext cx="755427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งบประมาณรายจ่ายประจำปีงบประมาณ พ.ศ. 2562</a:t>
            </a:r>
          </a:p>
        </p:txBody>
      </p:sp>
      <p:graphicFrame>
        <p:nvGraphicFramePr>
          <p:cNvPr id="13" name="แผนภูมิ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36105"/>
              </p:ext>
            </p:extLst>
          </p:nvPr>
        </p:nvGraphicFramePr>
        <p:xfrm>
          <a:off x="3961180" y="911187"/>
          <a:ext cx="5574293" cy="379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6" y="1350110"/>
            <a:ext cx="4012626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การจัดเก็บสถิติ 2 รอบต่อเดือน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34130" y="1184931"/>
            <a:ext cx="6719019" cy="3970330"/>
          </a:xfrm>
        </p:spPr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สถิติผล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ผลักดันทรัพย์สิน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Jasper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สถิติการบังคับคดีแทนในคดี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ล้มละลาย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kongsin.t@led.mail.go.th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สถิติการไกล่เกลี่ยข้อพิพาทชั้นบังคับ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คดี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Intranet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สถิติส่งศูนย์ไกล่เกลี่ย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สถิติแพ่งค้างดำเนินการ 10 ปี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jiraporn.sae@led.mail.go.th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27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การจัดเก็บสถิติ 1 รอบต่อเดือน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34130" y="1198559"/>
            <a:ext cx="6260905" cy="3816471"/>
          </a:xfrm>
        </p:spPr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การบังคับคดีแพ่ง (6 ช่อง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(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Intranet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สถิติบังคับคดีแพ่ง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สถิติสำนวน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บังคับคดีนาย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plan@led.mail.go.th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การจัดทำบัญชีรับ-จ่ายเงินในคดี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แพ่ง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Intranet &gt;&gt;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53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การจัดเก็บสถิติ 1 รอบต่อเดือน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34129" y="1350110"/>
            <a:ext cx="6260905" cy="3511061"/>
          </a:xfrm>
        </p:spPr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สถิติการวางทรัพย์                                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plan@led.mail.go.th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สถิติการบังคับโทษปรับคดี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plan@led.mail.go.th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การบังคับคดีค้ามนุษย์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jiraporn.sae@led.mail.go.th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50" y="3640685"/>
            <a:ext cx="610820" cy="4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สถิติการบังคับคดีค้ามนุษย์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34130" y="1502815"/>
            <a:ext cx="6260905" cy="3511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กระทรวงการพัฒนาสังคมและความมั่นคงของมนุษย์ (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ข้อขัดข้อง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เกี่ยวกับการนำยึดทรัพย์ การขออายัดทรัพย์ จึงให้กรมบังคับคดีทำการยึดทรัพย์ และอายัดทรัพย์ เพื่อนำเงินมาชำระหนี้ให้แก่เจ้าหนี้ตามคำพิพากษา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9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485</Words>
  <Application>Microsoft Office PowerPoint</Application>
  <PresentationFormat>On-screen Show (16:9)</PresentationFormat>
  <Paragraphs>69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Calibri</vt:lpstr>
      <vt:lpstr>Cordia New</vt:lpstr>
      <vt:lpstr>TH SarabunIT๙</vt:lpstr>
      <vt:lpstr>TH SarabunPSK</vt:lpstr>
      <vt:lpstr>Wingdings</vt:lpstr>
      <vt:lpstr>Office Theme</vt:lpstr>
      <vt:lpstr>กลุ่มงานนโยบายและแผน</vt:lpstr>
      <vt:lpstr>PowerPoint Presentation</vt:lpstr>
      <vt:lpstr>PowerPoint Presentation</vt:lpstr>
      <vt:lpstr>PowerPoint Presentation</vt:lpstr>
      <vt:lpstr>PowerPoint Presentation</vt:lpstr>
      <vt:lpstr>การจัดเก็บสถิติ 2 รอบต่อเดือน</vt:lpstr>
      <vt:lpstr>การจัดเก็บสถิติ 1 รอบต่อเดือน</vt:lpstr>
      <vt:lpstr>การจัดเก็บสถิติ 1 รอบต่อเดือน</vt:lpstr>
      <vt:lpstr>สถิติการบังคับคดีค้ามนุษย์</vt:lpstr>
      <vt:lpstr>     กำหนดวัน และเวลาส่งสถิติ </vt:lpstr>
      <vt:lpstr>กำหนดวัน และเวลาส่งสถิติ</vt:lpstr>
      <vt:lpstr>ปัญหาที่พบบ่อย</vt:lpstr>
      <vt:lpstr>PowerPoint Presentation</vt:lpstr>
      <vt:lpstr>สถิติการบังคับคดีค้ามนุษย์</vt:lpstr>
      <vt:lpstr>สถิติการบังคับคดีค้ามนุษย์</vt:lpstr>
      <vt:lpstr>ขอขอบคุณ กลุ่มงานนโยบายและแผน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จิราภรณ์ แสงวรนุช</cp:lastModifiedBy>
  <cp:revision>192</cp:revision>
  <cp:lastPrinted>2018-12-18T07:02:22Z</cp:lastPrinted>
  <dcterms:created xsi:type="dcterms:W3CDTF">2013-08-21T19:17:07Z</dcterms:created>
  <dcterms:modified xsi:type="dcterms:W3CDTF">2018-12-21T07:00:41Z</dcterms:modified>
</cp:coreProperties>
</file>