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0693400" cy="7556500"/>
  <p:notesSz cx="10693400" cy="75565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01"/>
  </p:normalViewPr>
  <p:slideViewPr>
    <p:cSldViewPr>
      <p:cViewPr varScale="1">
        <p:scale>
          <a:sx n="97" d="100"/>
          <a:sy n="97" d="100"/>
        </p:scale>
        <p:origin x="201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8CE29-8A59-1D43-A98D-CA01D898F653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C07F9-523E-A442-92BD-4FAF3221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4D0B-C7EB-9540-A8CA-6E2140F19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8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05D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95291" y="1968332"/>
            <a:ext cx="3236595" cy="408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05D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0710"/>
            <a:ext cx="10693400" cy="68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6926" y="939209"/>
            <a:ext cx="791954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767" y="2027626"/>
            <a:ext cx="8301865" cy="412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05D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16d258a22ae4ce8e9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stoliai.lt/vbp/publ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ovile@antstoliurumai.l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0710"/>
            <a:ext cx="10693400" cy="68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4323"/>
            <a:ext cx="10693400" cy="57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4">
            <a:extLst>
              <a:ext uri="{FF2B5EF4-FFF2-40B4-BE49-F238E27FC236}">
                <a16:creationId xmlns="" xmlns:a16="http://schemas.microsoft.com/office/drawing/2014/main" id="{CE9B0689-7947-FE4E-A602-344A23299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16" y="2126678"/>
            <a:ext cx="1440160" cy="144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AC69BF-5590-DB49-B8D9-3B55B98B77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632238"/>
            <a:ext cx="1897757" cy="65620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B1FDEF0-51D0-B342-AAD8-4DCEB368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160" y="2482849"/>
            <a:ext cx="5649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cid:16d258a22ae4ce8e91">
            <a:extLst>
              <a:ext uri="{FF2B5EF4-FFF2-40B4-BE49-F238E27FC236}">
                <a16:creationId xmlns="" xmlns:a16="http://schemas.microsoft.com/office/drawing/2014/main" id="{6FEBFA28-27E7-374E-A600-26C8F1DB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77" y="1640884"/>
            <a:ext cx="1981200" cy="8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D2C33F-1306-FA4B-AA95-6A32B75DD823}"/>
              </a:ext>
            </a:extLst>
          </p:cNvPr>
          <p:cNvSpPr txBox="1"/>
          <p:nvPr/>
        </p:nvSpPr>
        <p:spPr>
          <a:xfrm>
            <a:off x="1875978" y="3702050"/>
            <a:ext cx="65577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" dirty="0">
                <a:solidFill>
                  <a:srgbClr val="800000"/>
                </a:solidFill>
                <a:latin typeface="Calibri Light"/>
                <a:cs typeface="Calibri Light"/>
              </a:rPr>
              <a:t>International Conference on </a:t>
            </a:r>
            <a:r>
              <a:rPr lang="en-US" b="1" spc="-10">
                <a:solidFill>
                  <a:srgbClr val="800000"/>
                </a:solidFill>
                <a:latin typeface="Calibri Light"/>
                <a:cs typeface="Calibri Light"/>
              </a:rPr>
              <a:t>Civil Judgment: </a:t>
            </a:r>
            <a:r>
              <a:rPr lang="en-US" b="1" spc="-10" dirty="0">
                <a:solidFill>
                  <a:srgbClr val="800000"/>
                </a:solidFill>
                <a:latin typeface="Calibri Light"/>
                <a:cs typeface="Calibri Light"/>
              </a:rPr>
              <a:t>Contemporary Challenges in e-Enforcement     </a:t>
            </a:r>
          </a:p>
          <a:p>
            <a:pPr algn="ctr"/>
            <a:r>
              <a:rPr lang="en-US" sz="2800" b="1" spc="-10" dirty="0">
                <a:solidFill>
                  <a:srgbClr val="800000"/>
                </a:solidFill>
                <a:latin typeface="Calibri Light"/>
                <a:cs typeface="Calibri Light"/>
              </a:rPr>
              <a:t>E- Auction: Lithuanian Experience</a:t>
            </a:r>
          </a:p>
          <a:p>
            <a:pPr algn="ctr"/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pPr algn="ctr"/>
            <a:r>
              <a:rPr lang="en-US" b="1" spc="-10" dirty="0">
                <a:solidFill>
                  <a:srgbClr val="800000"/>
                </a:solidFill>
                <a:latin typeface="Calibri Light"/>
                <a:cs typeface="Calibri Light"/>
              </a:rPr>
              <a:t>Dovile SATKAUSKIENE</a:t>
            </a:r>
          </a:p>
          <a:p>
            <a:pPr algn="ctr"/>
            <a:r>
              <a:rPr lang="en-GB" spc="-5" dirty="0">
                <a:solidFill>
                  <a:srgbClr val="800000"/>
                </a:solidFill>
                <a:latin typeface="Calibri Light"/>
                <a:cs typeface="Calibri Light"/>
              </a:rPr>
              <a:t>General Secretary, European Union of Judicial Officers</a:t>
            </a:r>
          </a:p>
          <a:p>
            <a:pPr algn="ctr"/>
            <a:r>
              <a:rPr lang="en-GB" spc="-5" dirty="0">
                <a:solidFill>
                  <a:srgbClr val="800000"/>
                </a:solidFill>
                <a:latin typeface="Calibri Light"/>
                <a:cs typeface="Calibri Light"/>
              </a:rPr>
              <a:t>Director, Chamber of Judicial Officers of </a:t>
            </a:r>
            <a:r>
              <a:rPr lang="en-GB" spc="-10" dirty="0">
                <a:solidFill>
                  <a:srgbClr val="800000"/>
                </a:solidFill>
                <a:latin typeface="Calibri Light"/>
                <a:cs typeface="Calibri Light"/>
              </a:rPr>
              <a:t>LITHUANIA</a:t>
            </a:r>
          </a:p>
          <a:p>
            <a:pPr algn="ctr"/>
            <a:endParaRPr lang="en-GB" sz="2400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pPr algn="ctr"/>
            <a:r>
              <a:rPr lang="en-GB" sz="2400" spc="-10" dirty="0">
                <a:solidFill>
                  <a:srgbClr val="800000"/>
                </a:solidFill>
                <a:latin typeface="Calibri Light"/>
                <a:cs typeface="Calibri Light"/>
              </a:rPr>
              <a:t>12</a:t>
            </a:r>
            <a:r>
              <a:rPr lang="en-GB" sz="2400" spc="-10" baseline="30000" dirty="0">
                <a:solidFill>
                  <a:srgbClr val="800000"/>
                </a:solidFill>
                <a:latin typeface="Calibri Light"/>
                <a:cs typeface="Calibri Light"/>
              </a:rPr>
              <a:t>TH</a:t>
            </a:r>
            <a:r>
              <a:rPr lang="en-GB" sz="2400" spc="-10" dirty="0">
                <a:solidFill>
                  <a:srgbClr val="800000"/>
                </a:solidFill>
                <a:latin typeface="Calibri Light"/>
                <a:cs typeface="Calibri Light"/>
              </a:rPr>
              <a:t> July, 2022</a:t>
            </a:r>
            <a:endParaRPr lang="en-GB" sz="2400" dirty="0">
              <a:latin typeface="Calibri Light"/>
              <a:cs typeface="Calibri Light"/>
            </a:endParaRPr>
          </a:p>
          <a:p>
            <a:pPr algn="ctr"/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pPr algn="ctr"/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endParaRPr lang="en-US" b="1" spc="-10" dirty="0">
              <a:solidFill>
                <a:srgbClr val="800000"/>
              </a:solidFill>
              <a:latin typeface="Calibri Light"/>
              <a:cs typeface="Calibri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0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121" y="855865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45322" y="1617548"/>
            <a:ext cx="2133599" cy="93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8197" y="2625609"/>
            <a:ext cx="7768503" cy="4581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672" y="860628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54441" y="1635010"/>
            <a:ext cx="611583" cy="77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4404" y="1954603"/>
            <a:ext cx="339261" cy="31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4559" y="1601371"/>
            <a:ext cx="591230" cy="793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4097" y="1933460"/>
            <a:ext cx="338137" cy="344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3621" y="1612110"/>
            <a:ext cx="588587" cy="761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4550" y="1964630"/>
            <a:ext cx="286861" cy="278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8101" y="2406651"/>
            <a:ext cx="7620000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0710"/>
            <a:ext cx="10693400" cy="68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767" y="855865"/>
            <a:ext cx="520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REGISTRATION </a:t>
            </a:r>
            <a:r>
              <a:rPr dirty="0"/>
              <a:t>OF </a:t>
            </a:r>
            <a:r>
              <a:rPr spc="-10" dirty="0"/>
              <a:t>AUCTION</a:t>
            </a:r>
            <a:r>
              <a:rPr spc="45" dirty="0"/>
              <a:t> </a:t>
            </a:r>
            <a:r>
              <a:rPr spc="-40" dirty="0"/>
              <a:t>PARTICIPANTS</a:t>
            </a:r>
          </a:p>
        </p:txBody>
      </p:sp>
      <p:sp>
        <p:nvSpPr>
          <p:cNvPr id="5" name="object 5"/>
          <p:cNvSpPr/>
          <p:nvPr/>
        </p:nvSpPr>
        <p:spPr>
          <a:xfrm>
            <a:off x="1419082" y="2308910"/>
            <a:ext cx="1596011" cy="604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222" y="1719149"/>
            <a:ext cx="2125980" cy="2256155"/>
          </a:xfrm>
          <a:custGeom>
            <a:avLst/>
            <a:gdLst/>
            <a:ahLst/>
            <a:cxnLst/>
            <a:rect l="l" t="t" r="r" b="b"/>
            <a:pathLst>
              <a:path w="2125979" h="2256154">
                <a:moveTo>
                  <a:pt x="0" y="212566"/>
                </a:moveTo>
                <a:lnTo>
                  <a:pt x="5614" y="163826"/>
                </a:lnTo>
                <a:lnTo>
                  <a:pt x="21605" y="119084"/>
                </a:lnTo>
                <a:lnTo>
                  <a:pt x="46698" y="79616"/>
                </a:lnTo>
                <a:lnTo>
                  <a:pt x="79616" y="46698"/>
                </a:lnTo>
                <a:lnTo>
                  <a:pt x="119084" y="21605"/>
                </a:lnTo>
                <a:lnTo>
                  <a:pt x="163826" y="5614"/>
                </a:lnTo>
                <a:lnTo>
                  <a:pt x="212565" y="0"/>
                </a:lnTo>
                <a:lnTo>
                  <a:pt x="1913095" y="0"/>
                </a:lnTo>
                <a:lnTo>
                  <a:pt x="1961834" y="5614"/>
                </a:lnTo>
                <a:lnTo>
                  <a:pt x="2006576" y="21605"/>
                </a:lnTo>
                <a:lnTo>
                  <a:pt x="2046044" y="46698"/>
                </a:lnTo>
                <a:lnTo>
                  <a:pt x="2078963" y="79616"/>
                </a:lnTo>
                <a:lnTo>
                  <a:pt x="2104056" y="119084"/>
                </a:lnTo>
                <a:lnTo>
                  <a:pt x="2120047" y="163826"/>
                </a:lnTo>
                <a:lnTo>
                  <a:pt x="2125661" y="212566"/>
                </a:lnTo>
                <a:lnTo>
                  <a:pt x="2125661" y="2043270"/>
                </a:lnTo>
                <a:lnTo>
                  <a:pt x="2120047" y="2092009"/>
                </a:lnTo>
                <a:lnTo>
                  <a:pt x="2104056" y="2136751"/>
                </a:lnTo>
                <a:lnTo>
                  <a:pt x="2078963" y="2176219"/>
                </a:lnTo>
                <a:lnTo>
                  <a:pt x="2046044" y="2209138"/>
                </a:lnTo>
                <a:lnTo>
                  <a:pt x="2006576" y="2234230"/>
                </a:lnTo>
                <a:lnTo>
                  <a:pt x="1961834" y="2250222"/>
                </a:lnTo>
                <a:lnTo>
                  <a:pt x="1913095" y="2255836"/>
                </a:lnTo>
                <a:lnTo>
                  <a:pt x="212565" y="2255836"/>
                </a:lnTo>
                <a:lnTo>
                  <a:pt x="163826" y="2250222"/>
                </a:lnTo>
                <a:lnTo>
                  <a:pt x="119084" y="2234230"/>
                </a:lnTo>
                <a:lnTo>
                  <a:pt x="79616" y="2209138"/>
                </a:lnTo>
                <a:lnTo>
                  <a:pt x="46698" y="2176219"/>
                </a:lnTo>
                <a:lnTo>
                  <a:pt x="21605" y="2136751"/>
                </a:lnTo>
                <a:lnTo>
                  <a:pt x="5614" y="2092009"/>
                </a:lnTo>
                <a:lnTo>
                  <a:pt x="0" y="2043270"/>
                </a:lnTo>
                <a:lnTo>
                  <a:pt x="0" y="212566"/>
                </a:lnTo>
                <a:close/>
              </a:path>
            </a:pathLst>
          </a:custGeom>
          <a:ln w="12699">
            <a:solidFill>
              <a:srgbClr val="21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672" y="3562235"/>
            <a:ext cx="1868805" cy="2211705"/>
          </a:xfrm>
          <a:custGeom>
            <a:avLst/>
            <a:gdLst/>
            <a:ahLst/>
            <a:cxnLst/>
            <a:rect l="l" t="t" r="r" b="b"/>
            <a:pathLst>
              <a:path w="1868804" h="2211704">
                <a:moveTo>
                  <a:pt x="1712109" y="0"/>
                </a:moveTo>
                <a:lnTo>
                  <a:pt x="156376" y="0"/>
                </a:lnTo>
                <a:lnTo>
                  <a:pt x="114805" y="7899"/>
                </a:lnTo>
                <a:lnTo>
                  <a:pt x="77450" y="30191"/>
                </a:lnTo>
                <a:lnTo>
                  <a:pt x="45801" y="64769"/>
                </a:lnTo>
                <a:lnTo>
                  <a:pt x="21350" y="109525"/>
                </a:lnTo>
                <a:lnTo>
                  <a:pt x="5585" y="162351"/>
                </a:lnTo>
                <a:lnTo>
                  <a:pt x="0" y="221138"/>
                </a:lnTo>
                <a:lnTo>
                  <a:pt x="0" y="1990248"/>
                </a:lnTo>
                <a:lnTo>
                  <a:pt x="5585" y="2049036"/>
                </a:lnTo>
                <a:lnTo>
                  <a:pt x="21350" y="2101861"/>
                </a:lnTo>
                <a:lnTo>
                  <a:pt x="45801" y="2146617"/>
                </a:lnTo>
                <a:lnTo>
                  <a:pt x="77450" y="2181195"/>
                </a:lnTo>
                <a:lnTo>
                  <a:pt x="114805" y="2203488"/>
                </a:lnTo>
                <a:lnTo>
                  <a:pt x="156376" y="2211387"/>
                </a:lnTo>
                <a:lnTo>
                  <a:pt x="1712109" y="2211387"/>
                </a:lnTo>
                <a:lnTo>
                  <a:pt x="1753681" y="2203488"/>
                </a:lnTo>
                <a:lnTo>
                  <a:pt x="1791036" y="2181195"/>
                </a:lnTo>
                <a:lnTo>
                  <a:pt x="1822685" y="2146617"/>
                </a:lnTo>
                <a:lnTo>
                  <a:pt x="1847137" y="2101861"/>
                </a:lnTo>
                <a:lnTo>
                  <a:pt x="1862901" y="2049036"/>
                </a:lnTo>
                <a:lnTo>
                  <a:pt x="1868487" y="1990248"/>
                </a:lnTo>
                <a:lnTo>
                  <a:pt x="1868487" y="221138"/>
                </a:lnTo>
                <a:lnTo>
                  <a:pt x="1862901" y="162351"/>
                </a:lnTo>
                <a:lnTo>
                  <a:pt x="1847137" y="109525"/>
                </a:lnTo>
                <a:lnTo>
                  <a:pt x="1822685" y="64769"/>
                </a:lnTo>
                <a:lnTo>
                  <a:pt x="1791036" y="30191"/>
                </a:lnTo>
                <a:lnTo>
                  <a:pt x="1753681" y="7899"/>
                </a:lnTo>
                <a:lnTo>
                  <a:pt x="1712109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9672" y="3562235"/>
            <a:ext cx="1868805" cy="2211705"/>
          </a:xfrm>
          <a:custGeom>
            <a:avLst/>
            <a:gdLst/>
            <a:ahLst/>
            <a:cxnLst/>
            <a:rect l="l" t="t" r="r" b="b"/>
            <a:pathLst>
              <a:path w="1868804" h="2211704">
                <a:moveTo>
                  <a:pt x="0" y="221138"/>
                </a:moveTo>
                <a:lnTo>
                  <a:pt x="5585" y="162351"/>
                </a:lnTo>
                <a:lnTo>
                  <a:pt x="21349" y="109525"/>
                </a:lnTo>
                <a:lnTo>
                  <a:pt x="45801" y="64769"/>
                </a:lnTo>
                <a:lnTo>
                  <a:pt x="77450" y="30191"/>
                </a:lnTo>
                <a:lnTo>
                  <a:pt x="114805" y="7899"/>
                </a:lnTo>
                <a:lnTo>
                  <a:pt x="156376" y="0"/>
                </a:lnTo>
                <a:lnTo>
                  <a:pt x="1712109" y="0"/>
                </a:lnTo>
                <a:lnTo>
                  <a:pt x="1753680" y="7899"/>
                </a:lnTo>
                <a:lnTo>
                  <a:pt x="1791036" y="30191"/>
                </a:lnTo>
                <a:lnTo>
                  <a:pt x="1822684" y="64769"/>
                </a:lnTo>
                <a:lnTo>
                  <a:pt x="1847136" y="109525"/>
                </a:lnTo>
                <a:lnTo>
                  <a:pt x="1862900" y="162351"/>
                </a:lnTo>
                <a:lnTo>
                  <a:pt x="1868486" y="221138"/>
                </a:lnTo>
                <a:lnTo>
                  <a:pt x="1868486" y="1990249"/>
                </a:lnTo>
                <a:lnTo>
                  <a:pt x="1862900" y="2049036"/>
                </a:lnTo>
                <a:lnTo>
                  <a:pt x="1847136" y="2101861"/>
                </a:lnTo>
                <a:lnTo>
                  <a:pt x="1822684" y="2146617"/>
                </a:lnTo>
                <a:lnTo>
                  <a:pt x="1791036" y="2181195"/>
                </a:lnTo>
                <a:lnTo>
                  <a:pt x="1753680" y="2203488"/>
                </a:lnTo>
                <a:lnTo>
                  <a:pt x="1712109" y="2211387"/>
                </a:lnTo>
                <a:lnTo>
                  <a:pt x="156376" y="2211387"/>
                </a:lnTo>
                <a:lnTo>
                  <a:pt x="114805" y="2203488"/>
                </a:lnTo>
                <a:lnTo>
                  <a:pt x="77450" y="2181195"/>
                </a:lnTo>
                <a:lnTo>
                  <a:pt x="45801" y="2146617"/>
                </a:lnTo>
                <a:lnTo>
                  <a:pt x="21349" y="2101861"/>
                </a:lnTo>
                <a:lnTo>
                  <a:pt x="5585" y="2049036"/>
                </a:lnTo>
                <a:lnTo>
                  <a:pt x="0" y="1990249"/>
                </a:lnTo>
                <a:lnTo>
                  <a:pt x="0" y="221138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6398" y="3633133"/>
            <a:ext cx="1409700" cy="205440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Login: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endParaRPr sz="1600" dirty="0">
              <a:latin typeface="Calibri"/>
              <a:cs typeface="Calibri"/>
            </a:endParaRPr>
          </a:p>
          <a:p>
            <a:pPr marL="12700" marR="160655">
              <a:lnSpc>
                <a:spcPts val="1700"/>
              </a:lnSpc>
              <a:spcBef>
                <a:spcPts val="7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mobile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e-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e-signature</a:t>
            </a:r>
            <a:endParaRPr sz="1600" dirty="0">
              <a:latin typeface="Calibri"/>
              <a:cs typeface="Calibri"/>
            </a:endParaRPr>
          </a:p>
          <a:p>
            <a:pPr marL="12700" marR="26034">
              <a:lnSpc>
                <a:spcPts val="1700"/>
              </a:lnSpc>
              <a:spcBef>
                <a:spcPts val="7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Login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foreign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lang="en-GB" sz="1600" spc="-2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zens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2783" y="2497024"/>
            <a:ext cx="307340" cy="541655"/>
          </a:xfrm>
          <a:custGeom>
            <a:avLst/>
            <a:gdLst/>
            <a:ahLst/>
            <a:cxnLst/>
            <a:rect l="l" t="t" r="r" b="b"/>
            <a:pathLst>
              <a:path w="307339" h="541655">
                <a:moveTo>
                  <a:pt x="154365" y="0"/>
                </a:moveTo>
                <a:lnTo>
                  <a:pt x="154072" y="108267"/>
                </a:lnTo>
                <a:lnTo>
                  <a:pt x="880" y="107852"/>
                </a:lnTo>
                <a:lnTo>
                  <a:pt x="0" y="432653"/>
                </a:lnTo>
                <a:lnTo>
                  <a:pt x="153192" y="433067"/>
                </a:lnTo>
                <a:lnTo>
                  <a:pt x="152900" y="541334"/>
                </a:lnTo>
                <a:lnTo>
                  <a:pt x="306825" y="271082"/>
                </a:lnTo>
                <a:lnTo>
                  <a:pt x="154365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2481" y="2497027"/>
            <a:ext cx="307340" cy="541655"/>
          </a:xfrm>
          <a:custGeom>
            <a:avLst/>
            <a:gdLst/>
            <a:ahLst/>
            <a:cxnLst/>
            <a:rect l="l" t="t" r="r" b="b"/>
            <a:pathLst>
              <a:path w="307340" h="541655">
                <a:moveTo>
                  <a:pt x="155373" y="0"/>
                </a:moveTo>
                <a:lnTo>
                  <a:pt x="154828" y="108266"/>
                </a:lnTo>
                <a:lnTo>
                  <a:pt x="1635" y="107495"/>
                </a:lnTo>
                <a:lnTo>
                  <a:pt x="0" y="432292"/>
                </a:lnTo>
                <a:lnTo>
                  <a:pt x="153191" y="433064"/>
                </a:lnTo>
                <a:lnTo>
                  <a:pt x="152646" y="541331"/>
                </a:lnTo>
                <a:lnTo>
                  <a:pt x="307200" y="271437"/>
                </a:lnTo>
                <a:lnTo>
                  <a:pt x="155373" y="0"/>
                </a:lnTo>
                <a:close/>
              </a:path>
            </a:pathLst>
          </a:custGeom>
          <a:solidFill>
            <a:srgbClr val="D9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8121" y="1720735"/>
            <a:ext cx="2254250" cy="225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9009" y="3514609"/>
            <a:ext cx="1854200" cy="2254250"/>
          </a:xfrm>
          <a:custGeom>
            <a:avLst/>
            <a:gdLst/>
            <a:ahLst/>
            <a:cxnLst/>
            <a:rect l="l" t="t" r="r" b="b"/>
            <a:pathLst>
              <a:path w="1854200" h="2254250">
                <a:moveTo>
                  <a:pt x="1702484" y="0"/>
                </a:moveTo>
                <a:lnTo>
                  <a:pt x="151712" y="0"/>
                </a:lnTo>
                <a:lnTo>
                  <a:pt x="111381" y="8052"/>
                </a:lnTo>
                <a:lnTo>
                  <a:pt x="75140" y="30776"/>
                </a:lnTo>
                <a:lnTo>
                  <a:pt x="44435" y="66025"/>
                </a:lnTo>
                <a:lnTo>
                  <a:pt x="20713" y="111648"/>
                </a:lnTo>
                <a:lnTo>
                  <a:pt x="5419" y="165497"/>
                </a:lnTo>
                <a:lnTo>
                  <a:pt x="0" y="225425"/>
                </a:lnTo>
                <a:lnTo>
                  <a:pt x="0" y="2028826"/>
                </a:lnTo>
                <a:lnTo>
                  <a:pt x="5419" y="2088753"/>
                </a:lnTo>
                <a:lnTo>
                  <a:pt x="20713" y="2142602"/>
                </a:lnTo>
                <a:lnTo>
                  <a:pt x="44435" y="2188225"/>
                </a:lnTo>
                <a:lnTo>
                  <a:pt x="75140" y="2223473"/>
                </a:lnTo>
                <a:lnTo>
                  <a:pt x="111381" y="2246197"/>
                </a:lnTo>
                <a:lnTo>
                  <a:pt x="151712" y="2254250"/>
                </a:lnTo>
                <a:lnTo>
                  <a:pt x="1702484" y="2254250"/>
                </a:lnTo>
                <a:lnTo>
                  <a:pt x="1742816" y="2246197"/>
                </a:lnTo>
                <a:lnTo>
                  <a:pt x="1779058" y="2223473"/>
                </a:lnTo>
                <a:lnTo>
                  <a:pt x="1809763" y="2188225"/>
                </a:lnTo>
                <a:lnTo>
                  <a:pt x="1833486" y="2142602"/>
                </a:lnTo>
                <a:lnTo>
                  <a:pt x="1848780" y="2088753"/>
                </a:lnTo>
                <a:lnTo>
                  <a:pt x="1854200" y="2028826"/>
                </a:lnTo>
                <a:lnTo>
                  <a:pt x="1854200" y="225425"/>
                </a:lnTo>
                <a:lnTo>
                  <a:pt x="1848780" y="165497"/>
                </a:lnTo>
                <a:lnTo>
                  <a:pt x="1833486" y="111648"/>
                </a:lnTo>
                <a:lnTo>
                  <a:pt x="1809763" y="66025"/>
                </a:lnTo>
                <a:lnTo>
                  <a:pt x="1779058" y="30776"/>
                </a:lnTo>
                <a:lnTo>
                  <a:pt x="1742816" y="8052"/>
                </a:lnTo>
                <a:lnTo>
                  <a:pt x="1702484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89009" y="3514609"/>
            <a:ext cx="1854200" cy="2254250"/>
          </a:xfrm>
          <a:custGeom>
            <a:avLst/>
            <a:gdLst/>
            <a:ahLst/>
            <a:cxnLst/>
            <a:rect l="l" t="t" r="r" b="b"/>
            <a:pathLst>
              <a:path w="1854200" h="2254250">
                <a:moveTo>
                  <a:pt x="0" y="225424"/>
                </a:moveTo>
                <a:lnTo>
                  <a:pt x="5419" y="165497"/>
                </a:lnTo>
                <a:lnTo>
                  <a:pt x="20713" y="111647"/>
                </a:lnTo>
                <a:lnTo>
                  <a:pt x="44435" y="66024"/>
                </a:lnTo>
                <a:lnTo>
                  <a:pt x="75140" y="30776"/>
                </a:lnTo>
                <a:lnTo>
                  <a:pt x="111382" y="8052"/>
                </a:lnTo>
                <a:lnTo>
                  <a:pt x="151713" y="0"/>
                </a:lnTo>
                <a:lnTo>
                  <a:pt x="1702485" y="0"/>
                </a:lnTo>
                <a:lnTo>
                  <a:pt x="1742817" y="8052"/>
                </a:lnTo>
                <a:lnTo>
                  <a:pt x="1779058" y="30776"/>
                </a:lnTo>
                <a:lnTo>
                  <a:pt x="1809763" y="66024"/>
                </a:lnTo>
                <a:lnTo>
                  <a:pt x="1833486" y="111647"/>
                </a:lnTo>
                <a:lnTo>
                  <a:pt x="1848780" y="165497"/>
                </a:lnTo>
                <a:lnTo>
                  <a:pt x="1854199" y="225424"/>
                </a:lnTo>
                <a:lnTo>
                  <a:pt x="1854199" y="2028825"/>
                </a:lnTo>
                <a:lnTo>
                  <a:pt x="1848780" y="2088752"/>
                </a:lnTo>
                <a:lnTo>
                  <a:pt x="1833486" y="2142601"/>
                </a:lnTo>
                <a:lnTo>
                  <a:pt x="1809763" y="2188224"/>
                </a:lnTo>
                <a:lnTo>
                  <a:pt x="1779058" y="2223472"/>
                </a:lnTo>
                <a:lnTo>
                  <a:pt x="1742817" y="2246197"/>
                </a:lnTo>
                <a:lnTo>
                  <a:pt x="1702485" y="2254249"/>
                </a:lnTo>
                <a:lnTo>
                  <a:pt x="151713" y="2254249"/>
                </a:lnTo>
                <a:lnTo>
                  <a:pt x="111382" y="2246197"/>
                </a:lnTo>
                <a:lnTo>
                  <a:pt x="75140" y="2223472"/>
                </a:lnTo>
                <a:lnTo>
                  <a:pt x="44435" y="2188224"/>
                </a:lnTo>
                <a:lnTo>
                  <a:pt x="20713" y="2142601"/>
                </a:lnTo>
                <a:lnTo>
                  <a:pt x="5419" y="2088752"/>
                </a:lnTo>
                <a:lnTo>
                  <a:pt x="0" y="2028825"/>
                </a:lnTo>
                <a:lnTo>
                  <a:pt x="0" y="22542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05976" y="4058042"/>
            <a:ext cx="1626235" cy="11455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3985" marR="126364" indent="-635" algn="ctr">
              <a:lnSpc>
                <a:spcPts val="1700"/>
              </a:lnSpc>
              <a:spcBef>
                <a:spcPts val="3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of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lang="en-GB" sz="1600" spc="-2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cipant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fee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62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6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74259" y="1757249"/>
            <a:ext cx="2295525" cy="2217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7209" y="3514609"/>
            <a:ext cx="1870075" cy="2254250"/>
          </a:xfrm>
          <a:custGeom>
            <a:avLst/>
            <a:gdLst/>
            <a:ahLst/>
            <a:cxnLst/>
            <a:rect l="l" t="t" r="r" b="b"/>
            <a:pathLst>
              <a:path w="1870075" h="2254250">
                <a:moveTo>
                  <a:pt x="1720894" y="0"/>
                </a:moveTo>
                <a:lnTo>
                  <a:pt x="149179" y="0"/>
                </a:lnTo>
                <a:lnTo>
                  <a:pt x="109521" y="8052"/>
                </a:lnTo>
                <a:lnTo>
                  <a:pt x="73885" y="30777"/>
                </a:lnTo>
                <a:lnTo>
                  <a:pt x="43693" y="66026"/>
                </a:lnTo>
                <a:lnTo>
                  <a:pt x="20367" y="111649"/>
                </a:lnTo>
                <a:lnTo>
                  <a:pt x="5328" y="165499"/>
                </a:lnTo>
                <a:lnTo>
                  <a:pt x="0" y="225426"/>
                </a:lnTo>
                <a:lnTo>
                  <a:pt x="0" y="2028825"/>
                </a:lnTo>
                <a:lnTo>
                  <a:pt x="5328" y="2088751"/>
                </a:lnTo>
                <a:lnTo>
                  <a:pt x="20367" y="2142601"/>
                </a:lnTo>
                <a:lnTo>
                  <a:pt x="43693" y="2188224"/>
                </a:lnTo>
                <a:lnTo>
                  <a:pt x="73885" y="2223472"/>
                </a:lnTo>
                <a:lnTo>
                  <a:pt x="109521" y="2246197"/>
                </a:lnTo>
                <a:lnTo>
                  <a:pt x="149179" y="2254250"/>
                </a:lnTo>
                <a:lnTo>
                  <a:pt x="1720894" y="2254250"/>
                </a:lnTo>
                <a:lnTo>
                  <a:pt x="1760551" y="2246197"/>
                </a:lnTo>
                <a:lnTo>
                  <a:pt x="1796187" y="2223472"/>
                </a:lnTo>
                <a:lnTo>
                  <a:pt x="1826379" y="2188224"/>
                </a:lnTo>
                <a:lnTo>
                  <a:pt x="1849706" y="2142601"/>
                </a:lnTo>
                <a:lnTo>
                  <a:pt x="1864744" y="2088751"/>
                </a:lnTo>
                <a:lnTo>
                  <a:pt x="1870073" y="2028825"/>
                </a:lnTo>
                <a:lnTo>
                  <a:pt x="1870073" y="225426"/>
                </a:lnTo>
                <a:lnTo>
                  <a:pt x="1864744" y="165499"/>
                </a:lnTo>
                <a:lnTo>
                  <a:pt x="1849706" y="111649"/>
                </a:lnTo>
                <a:lnTo>
                  <a:pt x="1826379" y="66026"/>
                </a:lnTo>
                <a:lnTo>
                  <a:pt x="1796187" y="30777"/>
                </a:lnTo>
                <a:lnTo>
                  <a:pt x="1760551" y="8052"/>
                </a:lnTo>
                <a:lnTo>
                  <a:pt x="1720894" y="0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209" y="3514609"/>
            <a:ext cx="1870075" cy="2254250"/>
          </a:xfrm>
          <a:custGeom>
            <a:avLst/>
            <a:gdLst/>
            <a:ahLst/>
            <a:cxnLst/>
            <a:rect l="l" t="t" r="r" b="b"/>
            <a:pathLst>
              <a:path w="1870075" h="2254250">
                <a:moveTo>
                  <a:pt x="0" y="225425"/>
                </a:moveTo>
                <a:lnTo>
                  <a:pt x="5328" y="165498"/>
                </a:lnTo>
                <a:lnTo>
                  <a:pt x="20367" y="111649"/>
                </a:lnTo>
                <a:lnTo>
                  <a:pt x="43693" y="66025"/>
                </a:lnTo>
                <a:lnTo>
                  <a:pt x="73886" y="30777"/>
                </a:lnTo>
                <a:lnTo>
                  <a:pt x="109521" y="8052"/>
                </a:lnTo>
                <a:lnTo>
                  <a:pt x="149179" y="0"/>
                </a:lnTo>
                <a:lnTo>
                  <a:pt x="1720894" y="0"/>
                </a:lnTo>
                <a:lnTo>
                  <a:pt x="1760552" y="8052"/>
                </a:lnTo>
                <a:lnTo>
                  <a:pt x="1796188" y="30777"/>
                </a:lnTo>
                <a:lnTo>
                  <a:pt x="1826380" y="66025"/>
                </a:lnTo>
                <a:lnTo>
                  <a:pt x="1849707" y="111649"/>
                </a:lnTo>
                <a:lnTo>
                  <a:pt x="1864745" y="165498"/>
                </a:lnTo>
                <a:lnTo>
                  <a:pt x="1870074" y="225425"/>
                </a:lnTo>
                <a:lnTo>
                  <a:pt x="1870074" y="2028823"/>
                </a:lnTo>
                <a:lnTo>
                  <a:pt x="1864745" y="2088750"/>
                </a:lnTo>
                <a:lnTo>
                  <a:pt x="1849707" y="2142600"/>
                </a:lnTo>
                <a:lnTo>
                  <a:pt x="1826380" y="2188223"/>
                </a:lnTo>
                <a:lnTo>
                  <a:pt x="1796188" y="2223472"/>
                </a:lnTo>
                <a:lnTo>
                  <a:pt x="1760552" y="2246196"/>
                </a:lnTo>
                <a:lnTo>
                  <a:pt x="1720894" y="2254249"/>
                </a:lnTo>
                <a:lnTo>
                  <a:pt x="149179" y="2254249"/>
                </a:lnTo>
                <a:lnTo>
                  <a:pt x="109521" y="2246196"/>
                </a:lnTo>
                <a:lnTo>
                  <a:pt x="73886" y="2223472"/>
                </a:lnTo>
                <a:lnTo>
                  <a:pt x="43693" y="2188223"/>
                </a:lnTo>
                <a:lnTo>
                  <a:pt x="20367" y="2142600"/>
                </a:lnTo>
                <a:lnTo>
                  <a:pt x="5328" y="2088750"/>
                </a:lnTo>
                <a:lnTo>
                  <a:pt x="0" y="2028823"/>
                </a:lnTo>
                <a:lnTo>
                  <a:pt x="0" y="225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82942" y="3753242"/>
            <a:ext cx="1723389" cy="176202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40335">
              <a:lnSpc>
                <a:spcPts val="1700"/>
              </a:lnSpc>
              <a:spcBef>
                <a:spcPts val="3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Entering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informa</a:t>
            </a:r>
            <a:r>
              <a:rPr lang="en-GB" sz="1600" spc="-2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lang="en-GB" sz="1600" spc="-20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ipant</a:t>
            </a:r>
            <a:r>
              <a:rPr lang="en-GB"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245110">
              <a:lnSpc>
                <a:spcPts val="1700"/>
              </a:lnSpc>
              <a:spcBef>
                <a:spcPts val="7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Entering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personal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  <a:spcBef>
                <a:spcPts val="620"/>
              </a:spcBef>
            </a:pPr>
            <a:r>
              <a:rPr lang="en-US" sz="1600" spc="-25" dirty="0">
                <a:solidFill>
                  <a:srgbClr val="FFFFFF"/>
                </a:solidFill>
                <a:latin typeface="Calibri"/>
                <a:cs typeface="Calibri"/>
              </a:rPr>
              <a:t>Accept</a:t>
            </a:r>
            <a:r>
              <a:rPr lang="en-GB" sz="1600" spc="-2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condi</a:t>
            </a:r>
            <a:r>
              <a:rPr lang="en-GB" sz="1600" spc="-2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 err="1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279" y="922540"/>
            <a:ext cx="344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CONDUCT </a:t>
            </a:r>
            <a:r>
              <a:rPr dirty="0"/>
              <a:t>OF </a:t>
            </a:r>
            <a:r>
              <a:rPr spc="-5" dirty="0"/>
              <a:t>THE</a:t>
            </a:r>
            <a:r>
              <a:rPr spc="-45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88310" y="1615960"/>
            <a:ext cx="715962" cy="1071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1921" y="1630249"/>
            <a:ext cx="793750" cy="1057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5546" y="2885959"/>
            <a:ext cx="3905249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0900" y="5335154"/>
            <a:ext cx="458343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605D5C"/>
              </a:buClr>
              <a:buSzPct val="120000"/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73706F"/>
                </a:solidFill>
                <a:latin typeface="Calibri"/>
                <a:cs typeface="Calibri"/>
              </a:rPr>
              <a:t>Bidding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05D5C"/>
              </a:buClr>
              <a:buSzPct val="12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73706F"/>
                </a:solidFill>
                <a:latin typeface="Calibri"/>
                <a:cs typeface="Calibri"/>
              </a:rPr>
              <a:t>Manual and </a:t>
            </a:r>
            <a:r>
              <a:rPr sz="2000" spc="-30" dirty="0">
                <a:solidFill>
                  <a:srgbClr val="73706F"/>
                </a:solidFill>
                <a:latin typeface="Calibri"/>
                <a:cs typeface="Calibri"/>
              </a:rPr>
              <a:t>automa</a:t>
            </a:r>
            <a:r>
              <a:rPr lang="en-US" sz="2000" spc="-30" dirty="0">
                <a:solidFill>
                  <a:srgbClr val="73706F"/>
                </a:solidFill>
                <a:latin typeface="Calibri"/>
                <a:cs typeface="Calibri"/>
              </a:rPr>
              <a:t>ti</a:t>
            </a:r>
            <a:r>
              <a:rPr sz="2000" spc="-30" dirty="0">
                <a:solidFill>
                  <a:srgbClr val="73706F"/>
                </a:solidFill>
                <a:latin typeface="Calibri"/>
                <a:cs typeface="Calibri"/>
              </a:rPr>
              <a:t>c </a:t>
            </a:r>
            <a:r>
              <a:rPr sz="2000" spc="-5" dirty="0">
                <a:solidFill>
                  <a:srgbClr val="73706F"/>
                </a:solidFill>
                <a:latin typeface="Calibri"/>
                <a:cs typeface="Calibri"/>
              </a:rPr>
              <a:t>increase of </a:t>
            </a:r>
            <a:r>
              <a:rPr sz="2000" dirty="0">
                <a:solidFill>
                  <a:srgbClr val="73706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7370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3706F"/>
                </a:solidFill>
                <a:latin typeface="Calibri"/>
                <a:cs typeface="Calibri"/>
              </a:rPr>
              <a:t>bid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lr>
                <a:srgbClr val="605D5C"/>
              </a:buClr>
              <a:buSzPct val="120000"/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73706F"/>
                </a:solidFill>
                <a:latin typeface="Calibri"/>
                <a:cs typeface="Calibri"/>
              </a:rPr>
              <a:t>Extension of forced </a:t>
            </a:r>
            <a:r>
              <a:rPr sz="2000" spc="-40" dirty="0">
                <a:solidFill>
                  <a:srgbClr val="73706F"/>
                </a:solidFill>
                <a:latin typeface="Calibri"/>
                <a:cs typeface="Calibri"/>
              </a:rPr>
              <a:t>auc</a:t>
            </a:r>
            <a:r>
              <a:rPr lang="en-US" sz="2000" spc="-40" dirty="0">
                <a:solidFill>
                  <a:srgbClr val="73706F"/>
                </a:solidFill>
                <a:latin typeface="Calibri"/>
                <a:cs typeface="Calibri"/>
              </a:rPr>
              <a:t>tion</a:t>
            </a:r>
            <a:r>
              <a:rPr sz="2000" spc="-40" dirty="0">
                <a:solidFill>
                  <a:srgbClr val="7370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3706F"/>
                </a:solidFill>
                <a:latin typeface="Calibri"/>
                <a:cs typeface="Calibri"/>
              </a:rPr>
              <a:t>by 5</a:t>
            </a:r>
            <a:r>
              <a:rPr sz="2000" spc="55" dirty="0">
                <a:solidFill>
                  <a:srgbClr val="73706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3706F"/>
                </a:solidFill>
                <a:latin typeface="Calibri"/>
                <a:cs typeface="Calibri"/>
              </a:rPr>
              <a:t>minutes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1422" y="2093799"/>
            <a:ext cx="1393825" cy="751205"/>
          </a:xfrm>
          <a:custGeom>
            <a:avLst/>
            <a:gdLst/>
            <a:ahLst/>
            <a:cxnLst/>
            <a:rect l="l" t="t" r="r" b="b"/>
            <a:pathLst>
              <a:path w="1393825" h="751205">
                <a:moveTo>
                  <a:pt x="1268675" y="0"/>
                </a:moveTo>
                <a:lnTo>
                  <a:pt x="125149" y="0"/>
                </a:lnTo>
                <a:lnTo>
                  <a:pt x="76435" y="9834"/>
                </a:lnTo>
                <a:lnTo>
                  <a:pt x="36655" y="36655"/>
                </a:lnTo>
                <a:lnTo>
                  <a:pt x="9834" y="76435"/>
                </a:lnTo>
                <a:lnTo>
                  <a:pt x="0" y="125149"/>
                </a:lnTo>
                <a:lnTo>
                  <a:pt x="0" y="625736"/>
                </a:lnTo>
                <a:lnTo>
                  <a:pt x="9834" y="674450"/>
                </a:lnTo>
                <a:lnTo>
                  <a:pt x="36655" y="714230"/>
                </a:lnTo>
                <a:lnTo>
                  <a:pt x="76435" y="741051"/>
                </a:lnTo>
                <a:lnTo>
                  <a:pt x="125149" y="750886"/>
                </a:lnTo>
                <a:lnTo>
                  <a:pt x="1268675" y="750886"/>
                </a:lnTo>
                <a:lnTo>
                  <a:pt x="1317389" y="741051"/>
                </a:lnTo>
                <a:lnTo>
                  <a:pt x="1357169" y="714230"/>
                </a:lnTo>
                <a:lnTo>
                  <a:pt x="1383990" y="674450"/>
                </a:lnTo>
                <a:lnTo>
                  <a:pt x="1393824" y="625736"/>
                </a:lnTo>
                <a:lnTo>
                  <a:pt x="1393824" y="125149"/>
                </a:lnTo>
                <a:lnTo>
                  <a:pt x="1383990" y="76435"/>
                </a:lnTo>
                <a:lnTo>
                  <a:pt x="1357169" y="36655"/>
                </a:lnTo>
                <a:lnTo>
                  <a:pt x="1317389" y="9834"/>
                </a:lnTo>
                <a:lnTo>
                  <a:pt x="126867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1422" y="2093799"/>
            <a:ext cx="1393825" cy="751205"/>
          </a:xfrm>
          <a:custGeom>
            <a:avLst/>
            <a:gdLst/>
            <a:ahLst/>
            <a:cxnLst/>
            <a:rect l="l" t="t" r="r" b="b"/>
            <a:pathLst>
              <a:path w="1393825" h="751205">
                <a:moveTo>
                  <a:pt x="0" y="125150"/>
                </a:moveTo>
                <a:lnTo>
                  <a:pt x="9834" y="76435"/>
                </a:lnTo>
                <a:lnTo>
                  <a:pt x="36655" y="36655"/>
                </a:lnTo>
                <a:lnTo>
                  <a:pt x="76435" y="9834"/>
                </a:lnTo>
                <a:lnTo>
                  <a:pt x="125149" y="0"/>
                </a:lnTo>
                <a:lnTo>
                  <a:pt x="1268674" y="0"/>
                </a:lnTo>
                <a:lnTo>
                  <a:pt x="1317388" y="9834"/>
                </a:lnTo>
                <a:lnTo>
                  <a:pt x="1357168" y="36655"/>
                </a:lnTo>
                <a:lnTo>
                  <a:pt x="1383989" y="76435"/>
                </a:lnTo>
                <a:lnTo>
                  <a:pt x="1393824" y="125150"/>
                </a:lnTo>
                <a:lnTo>
                  <a:pt x="1393824" y="625736"/>
                </a:lnTo>
                <a:lnTo>
                  <a:pt x="1383989" y="674450"/>
                </a:lnTo>
                <a:lnTo>
                  <a:pt x="1357168" y="714231"/>
                </a:lnTo>
                <a:lnTo>
                  <a:pt x="1317388" y="741051"/>
                </a:lnTo>
                <a:lnTo>
                  <a:pt x="1268674" y="750886"/>
                </a:lnTo>
                <a:lnTo>
                  <a:pt x="125149" y="750886"/>
                </a:lnTo>
                <a:lnTo>
                  <a:pt x="76435" y="741051"/>
                </a:lnTo>
                <a:lnTo>
                  <a:pt x="36655" y="714231"/>
                </a:lnTo>
                <a:lnTo>
                  <a:pt x="9834" y="674450"/>
                </a:lnTo>
                <a:lnTo>
                  <a:pt x="0" y="625736"/>
                </a:lnTo>
                <a:lnTo>
                  <a:pt x="0" y="125150"/>
                </a:lnTo>
                <a:close/>
              </a:path>
            </a:pathLst>
          </a:custGeom>
          <a:ln w="12699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1422" y="1890598"/>
            <a:ext cx="1166811" cy="1166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3647" y="2073160"/>
            <a:ext cx="1393825" cy="771525"/>
          </a:xfrm>
          <a:custGeom>
            <a:avLst/>
            <a:gdLst/>
            <a:ahLst/>
            <a:cxnLst/>
            <a:rect l="l" t="t" r="r" b="b"/>
            <a:pathLst>
              <a:path w="1393825" h="771525">
                <a:moveTo>
                  <a:pt x="1265233" y="0"/>
                </a:moveTo>
                <a:lnTo>
                  <a:pt x="128590" y="0"/>
                </a:lnTo>
                <a:lnTo>
                  <a:pt x="78536" y="10105"/>
                </a:lnTo>
                <a:lnTo>
                  <a:pt x="37663" y="37663"/>
                </a:lnTo>
                <a:lnTo>
                  <a:pt x="10105" y="78536"/>
                </a:lnTo>
                <a:lnTo>
                  <a:pt x="0" y="128590"/>
                </a:lnTo>
                <a:lnTo>
                  <a:pt x="0" y="642934"/>
                </a:lnTo>
                <a:lnTo>
                  <a:pt x="10105" y="692988"/>
                </a:lnTo>
                <a:lnTo>
                  <a:pt x="37663" y="733861"/>
                </a:lnTo>
                <a:lnTo>
                  <a:pt x="78536" y="761419"/>
                </a:lnTo>
                <a:lnTo>
                  <a:pt x="128590" y="771525"/>
                </a:lnTo>
                <a:lnTo>
                  <a:pt x="1265233" y="771525"/>
                </a:lnTo>
                <a:lnTo>
                  <a:pt x="1315287" y="761419"/>
                </a:lnTo>
                <a:lnTo>
                  <a:pt x="1356161" y="733861"/>
                </a:lnTo>
                <a:lnTo>
                  <a:pt x="1383719" y="692988"/>
                </a:lnTo>
                <a:lnTo>
                  <a:pt x="1393825" y="642934"/>
                </a:lnTo>
                <a:lnTo>
                  <a:pt x="1393825" y="128590"/>
                </a:lnTo>
                <a:lnTo>
                  <a:pt x="1383719" y="78536"/>
                </a:lnTo>
                <a:lnTo>
                  <a:pt x="1356161" y="37663"/>
                </a:lnTo>
                <a:lnTo>
                  <a:pt x="1315287" y="10105"/>
                </a:lnTo>
                <a:lnTo>
                  <a:pt x="1265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3647" y="2073160"/>
            <a:ext cx="1393825" cy="771525"/>
          </a:xfrm>
          <a:custGeom>
            <a:avLst/>
            <a:gdLst/>
            <a:ahLst/>
            <a:cxnLst/>
            <a:rect l="l" t="t" r="r" b="b"/>
            <a:pathLst>
              <a:path w="1393825" h="771525">
                <a:moveTo>
                  <a:pt x="0" y="128589"/>
                </a:moveTo>
                <a:lnTo>
                  <a:pt x="10105" y="78536"/>
                </a:lnTo>
                <a:lnTo>
                  <a:pt x="37663" y="37663"/>
                </a:lnTo>
                <a:lnTo>
                  <a:pt x="78536" y="10105"/>
                </a:lnTo>
                <a:lnTo>
                  <a:pt x="128589" y="0"/>
                </a:lnTo>
                <a:lnTo>
                  <a:pt x="1265233" y="0"/>
                </a:lnTo>
                <a:lnTo>
                  <a:pt x="1315287" y="10105"/>
                </a:lnTo>
                <a:lnTo>
                  <a:pt x="1356161" y="37663"/>
                </a:lnTo>
                <a:lnTo>
                  <a:pt x="1383719" y="78536"/>
                </a:lnTo>
                <a:lnTo>
                  <a:pt x="1393824" y="128589"/>
                </a:lnTo>
                <a:lnTo>
                  <a:pt x="1393824" y="642934"/>
                </a:lnTo>
                <a:lnTo>
                  <a:pt x="1383719" y="692987"/>
                </a:lnTo>
                <a:lnTo>
                  <a:pt x="1356161" y="733861"/>
                </a:lnTo>
                <a:lnTo>
                  <a:pt x="1315287" y="761419"/>
                </a:lnTo>
                <a:lnTo>
                  <a:pt x="1265233" y="771524"/>
                </a:lnTo>
                <a:lnTo>
                  <a:pt x="128589" y="771524"/>
                </a:lnTo>
                <a:lnTo>
                  <a:pt x="78536" y="761419"/>
                </a:lnTo>
                <a:lnTo>
                  <a:pt x="37663" y="733861"/>
                </a:lnTo>
                <a:lnTo>
                  <a:pt x="10105" y="692987"/>
                </a:lnTo>
                <a:lnTo>
                  <a:pt x="0" y="642934"/>
                </a:lnTo>
                <a:lnTo>
                  <a:pt x="0" y="128589"/>
                </a:lnTo>
                <a:close/>
              </a:path>
            </a:pathLst>
          </a:custGeom>
          <a:ln w="12699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3683" y="2123959"/>
            <a:ext cx="573087" cy="649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INFORMATION </a:t>
            </a:r>
            <a:r>
              <a:rPr spc="-40" dirty="0"/>
              <a:t>TO PARTICIPANTS </a:t>
            </a:r>
            <a:r>
              <a:rPr dirty="0"/>
              <a:t>AND </a:t>
            </a:r>
            <a:r>
              <a:rPr spc="-40" dirty="0"/>
              <a:t>INVITATION </a:t>
            </a:r>
            <a:r>
              <a:rPr dirty="0"/>
              <a:t>OF A</a:t>
            </a:r>
            <a:r>
              <a:rPr spc="165" dirty="0"/>
              <a:t> </a:t>
            </a:r>
            <a:r>
              <a:rPr spc="-5" dirty="0"/>
              <a:t>WINNER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0538" y="2349117"/>
            <a:ext cx="2885440" cy="103631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325"/>
              </a:spcBef>
            </a:pPr>
            <a:r>
              <a:rPr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InformaLon </a:t>
            </a:r>
            <a:r>
              <a:rPr sz="1800" b="0" spc="-10" dirty="0">
                <a:solidFill>
                  <a:srgbClr val="605D5C"/>
                </a:solidFill>
                <a:latin typeface="Calibri Light"/>
                <a:cs typeface="Calibri Light"/>
              </a:rPr>
              <a:t>to </a:t>
            </a:r>
            <a:r>
              <a:rPr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parLcipants</a:t>
            </a:r>
            <a:r>
              <a:rPr sz="1800" b="0" spc="-80" dirty="0">
                <a:solidFill>
                  <a:srgbClr val="605D5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605D5C"/>
                </a:solidFill>
                <a:latin typeface="Calibri Light"/>
                <a:cs typeface="Calibri Light"/>
              </a:rPr>
              <a:t>and  </a:t>
            </a:r>
            <a:r>
              <a:rPr sz="1800" b="0" spc="-15" dirty="0">
                <a:solidFill>
                  <a:srgbClr val="605D5C"/>
                </a:solidFill>
                <a:latin typeface="Calibri Light"/>
                <a:cs typeface="Calibri Light"/>
              </a:rPr>
              <a:t>organisers </a:t>
            </a:r>
            <a:r>
              <a:rPr sz="1800" b="0" dirty="0">
                <a:solidFill>
                  <a:srgbClr val="605D5C"/>
                </a:solidFill>
                <a:latin typeface="Calibri Light"/>
                <a:cs typeface="Calibri Light"/>
              </a:rPr>
              <a:t>of </a:t>
            </a:r>
            <a:r>
              <a:rPr sz="1800" b="0" spc="5" dirty="0">
                <a:solidFill>
                  <a:srgbClr val="605D5C"/>
                </a:solidFill>
                <a:latin typeface="Calibri Light"/>
                <a:cs typeface="Calibri Light"/>
              </a:rPr>
              <a:t>aucLons/forced  </a:t>
            </a:r>
            <a:r>
              <a:rPr sz="1800" b="0" spc="30" dirty="0">
                <a:solidFill>
                  <a:srgbClr val="605D5C"/>
                </a:solidFill>
                <a:latin typeface="Calibri Light"/>
                <a:cs typeface="Calibri Light"/>
              </a:rPr>
              <a:t>aucLons </a:t>
            </a:r>
            <a:r>
              <a:rPr sz="1800" b="0" dirty="0">
                <a:solidFill>
                  <a:srgbClr val="605D5C"/>
                </a:solidFill>
                <a:latin typeface="Calibri Light"/>
                <a:cs typeface="Calibri Light"/>
              </a:rPr>
              <a:t>about </a:t>
            </a:r>
            <a:r>
              <a:rPr sz="1800" b="0" spc="-5" dirty="0">
                <a:solidFill>
                  <a:srgbClr val="605D5C"/>
                </a:solidFill>
                <a:latin typeface="Calibri Light"/>
                <a:cs typeface="Calibri Light"/>
              </a:rPr>
              <a:t>successful/  unsuccessful </a:t>
            </a:r>
            <a:r>
              <a:rPr sz="1800" b="0" spc="35" dirty="0">
                <a:solidFill>
                  <a:srgbClr val="605D5C"/>
                </a:solidFill>
                <a:latin typeface="Calibri Light"/>
                <a:cs typeface="Calibri Light"/>
              </a:rPr>
              <a:t>aucLon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4658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5" y="0"/>
                </a:moveTo>
                <a:lnTo>
                  <a:pt x="109421" y="0"/>
                </a:lnTo>
                <a:lnTo>
                  <a:pt x="0" y="77692"/>
                </a:lnTo>
                <a:lnTo>
                  <a:pt x="356734" y="77692"/>
                </a:lnTo>
                <a:lnTo>
                  <a:pt x="466155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658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0" y="0"/>
                </a:lnTo>
                <a:lnTo>
                  <a:pt x="466155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3C6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8006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1" y="0"/>
                </a:lnTo>
                <a:lnTo>
                  <a:pt x="0" y="77692"/>
                </a:lnTo>
                <a:lnTo>
                  <a:pt x="356735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54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8006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1" y="0"/>
                </a:lnTo>
                <a:lnTo>
                  <a:pt x="466155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548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1355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0" y="0"/>
                </a:lnTo>
                <a:lnTo>
                  <a:pt x="0" y="77692"/>
                </a:lnTo>
                <a:lnTo>
                  <a:pt x="356735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1355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1" y="0"/>
                </a:lnTo>
                <a:lnTo>
                  <a:pt x="466155" y="0"/>
                </a:lnTo>
                <a:lnTo>
                  <a:pt x="356735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849F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4705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0" y="0"/>
                </a:lnTo>
                <a:lnTo>
                  <a:pt x="0" y="77692"/>
                </a:lnTo>
                <a:lnTo>
                  <a:pt x="356735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B1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4705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1" y="0"/>
                </a:lnTo>
                <a:lnTo>
                  <a:pt x="466155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B1B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8053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0" y="0"/>
                </a:lnTo>
                <a:lnTo>
                  <a:pt x="0" y="77692"/>
                </a:lnTo>
                <a:lnTo>
                  <a:pt x="356734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B1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8052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0" y="0"/>
                </a:lnTo>
                <a:lnTo>
                  <a:pt x="466156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B1B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1402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0" y="0"/>
                </a:lnTo>
                <a:lnTo>
                  <a:pt x="0" y="77692"/>
                </a:lnTo>
                <a:lnTo>
                  <a:pt x="356734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1402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0" y="0"/>
                </a:lnTo>
                <a:lnTo>
                  <a:pt x="466155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849F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4750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466156" y="0"/>
                </a:moveTo>
                <a:lnTo>
                  <a:pt x="109420" y="0"/>
                </a:lnTo>
                <a:lnTo>
                  <a:pt x="0" y="77692"/>
                </a:lnTo>
                <a:lnTo>
                  <a:pt x="356735" y="77692"/>
                </a:lnTo>
                <a:lnTo>
                  <a:pt x="466156" y="0"/>
                </a:lnTo>
                <a:close/>
              </a:path>
            </a:pathLst>
          </a:custGeom>
          <a:solidFill>
            <a:srgbClr val="54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4750" y="3445383"/>
            <a:ext cx="466725" cy="78105"/>
          </a:xfrm>
          <a:custGeom>
            <a:avLst/>
            <a:gdLst/>
            <a:ahLst/>
            <a:cxnLst/>
            <a:rect l="l" t="t" r="r" b="b"/>
            <a:pathLst>
              <a:path w="466725" h="78104">
                <a:moveTo>
                  <a:pt x="0" y="77692"/>
                </a:moveTo>
                <a:lnTo>
                  <a:pt x="109420" y="0"/>
                </a:lnTo>
                <a:lnTo>
                  <a:pt x="466155" y="0"/>
                </a:lnTo>
                <a:lnTo>
                  <a:pt x="356734" y="77692"/>
                </a:lnTo>
                <a:lnTo>
                  <a:pt x="0" y="77692"/>
                </a:lnTo>
                <a:close/>
              </a:path>
            </a:pathLst>
          </a:custGeom>
          <a:ln w="12699">
            <a:solidFill>
              <a:srgbClr val="548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30931" y="2831777"/>
            <a:ext cx="2927985" cy="5360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0" spc="-35" dirty="0">
                <a:solidFill>
                  <a:srgbClr val="605D5C"/>
                </a:solidFill>
                <a:latin typeface="Calibri Light"/>
                <a:cs typeface="Calibri Light"/>
              </a:rPr>
              <a:t>Transfer </a:t>
            </a:r>
            <a:r>
              <a:rPr sz="1800" b="0" dirty="0">
                <a:solidFill>
                  <a:srgbClr val="605D5C"/>
                </a:solidFill>
                <a:latin typeface="Calibri Light"/>
                <a:cs typeface="Calibri Light"/>
              </a:rPr>
              <a:t>of </a:t>
            </a:r>
            <a:r>
              <a:rPr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par</a:t>
            </a:r>
            <a:r>
              <a:rPr lang="lt-LT"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ti</a:t>
            </a:r>
            <a:r>
              <a:rPr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cipant </a:t>
            </a:r>
            <a:r>
              <a:rPr sz="1800" b="0" spc="-20" dirty="0">
                <a:solidFill>
                  <a:srgbClr val="605D5C"/>
                </a:solidFill>
                <a:latin typeface="Calibri Light"/>
                <a:cs typeface="Calibri Light"/>
              </a:rPr>
              <a:t>fee </a:t>
            </a:r>
            <a:r>
              <a:rPr sz="1800" b="0" spc="-5" dirty="0">
                <a:solidFill>
                  <a:srgbClr val="605D5C"/>
                </a:solidFill>
                <a:latin typeface="Calibri Light"/>
                <a:cs typeface="Calibri Light"/>
              </a:rPr>
              <a:t>back  </a:t>
            </a:r>
            <a:r>
              <a:rPr sz="1800" b="0" spc="-10" dirty="0">
                <a:solidFill>
                  <a:srgbClr val="605D5C"/>
                </a:solidFill>
                <a:latin typeface="Calibri Light"/>
                <a:cs typeface="Calibri Light"/>
              </a:rPr>
              <a:t>to </a:t>
            </a:r>
            <a:r>
              <a:rPr sz="1800" b="0" dirty="0">
                <a:solidFill>
                  <a:srgbClr val="605D5C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605D5C"/>
                </a:solidFill>
                <a:latin typeface="Calibri Light"/>
                <a:cs typeface="Calibri Light"/>
              </a:rPr>
              <a:t>unsuccessful</a:t>
            </a:r>
            <a:r>
              <a:rPr sz="1800" b="0" spc="-30" dirty="0">
                <a:solidFill>
                  <a:srgbClr val="605D5C"/>
                </a:solidFill>
                <a:latin typeface="Calibri Light"/>
                <a:cs typeface="Calibri Light"/>
              </a:rPr>
              <a:t> </a:t>
            </a:r>
            <a:r>
              <a:rPr sz="1800" b="0" spc="15" dirty="0">
                <a:solidFill>
                  <a:srgbClr val="605D5C"/>
                </a:solidFill>
                <a:latin typeface="Calibri Light"/>
                <a:cs typeface="Calibri Light"/>
              </a:rPr>
              <a:t>par</a:t>
            </a:r>
            <a:r>
              <a:rPr lang="lt-LT" sz="1800" b="0" spc="15" dirty="0" err="1">
                <a:solidFill>
                  <a:srgbClr val="605D5C"/>
                </a:solidFill>
                <a:latin typeface="Calibri Light"/>
                <a:cs typeface="Calibri Light"/>
              </a:rPr>
              <a:t>t</a:t>
            </a:r>
            <a:r>
              <a:rPr lang="lt-LT" spc="15" dirty="0" err="1">
                <a:solidFill>
                  <a:srgbClr val="605D5C"/>
                </a:solidFill>
                <a:latin typeface="Calibri Light"/>
                <a:cs typeface="Calibri Light"/>
              </a:rPr>
              <a:t>c</a:t>
            </a:r>
            <a:r>
              <a:rPr sz="1800" b="0" spc="15" dirty="0" err="1">
                <a:solidFill>
                  <a:srgbClr val="605D5C"/>
                </a:solidFill>
                <a:latin typeface="Calibri Light"/>
                <a:cs typeface="Calibri Light"/>
              </a:rPr>
              <a:t>ipants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5049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8" y="0"/>
                </a:lnTo>
                <a:lnTo>
                  <a:pt x="0" y="70497"/>
                </a:lnTo>
                <a:lnTo>
                  <a:pt x="323703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5049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8" y="0"/>
                </a:lnTo>
                <a:lnTo>
                  <a:pt x="422992" y="0"/>
                </a:lnTo>
                <a:lnTo>
                  <a:pt x="323703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3C6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2718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8" y="0"/>
                </a:lnTo>
                <a:lnTo>
                  <a:pt x="0" y="70497"/>
                </a:lnTo>
                <a:lnTo>
                  <a:pt x="323703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54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2718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548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0386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9" y="0"/>
                </a:lnTo>
                <a:lnTo>
                  <a:pt x="0" y="70497"/>
                </a:lnTo>
                <a:lnTo>
                  <a:pt x="323705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0385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849F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8053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9" y="0"/>
                </a:lnTo>
                <a:lnTo>
                  <a:pt x="0" y="70497"/>
                </a:lnTo>
                <a:lnTo>
                  <a:pt x="323703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B1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8052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B1B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65722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9" y="0"/>
                </a:lnTo>
                <a:lnTo>
                  <a:pt x="0" y="70497"/>
                </a:lnTo>
                <a:lnTo>
                  <a:pt x="323705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B1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65722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B1BF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3390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3" y="0"/>
                </a:moveTo>
                <a:lnTo>
                  <a:pt x="99289" y="0"/>
                </a:lnTo>
                <a:lnTo>
                  <a:pt x="0" y="70497"/>
                </a:lnTo>
                <a:lnTo>
                  <a:pt x="323705" y="70497"/>
                </a:lnTo>
                <a:lnTo>
                  <a:pt x="422993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3390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849F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61059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422992" y="0"/>
                </a:moveTo>
                <a:lnTo>
                  <a:pt x="99288" y="0"/>
                </a:lnTo>
                <a:lnTo>
                  <a:pt x="0" y="70497"/>
                </a:lnTo>
                <a:lnTo>
                  <a:pt x="323703" y="70497"/>
                </a:lnTo>
                <a:lnTo>
                  <a:pt x="422992" y="0"/>
                </a:lnTo>
                <a:close/>
              </a:path>
            </a:pathLst>
          </a:custGeom>
          <a:solidFill>
            <a:srgbClr val="54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61058" y="3434265"/>
            <a:ext cx="423545" cy="71120"/>
          </a:xfrm>
          <a:custGeom>
            <a:avLst/>
            <a:gdLst/>
            <a:ahLst/>
            <a:cxnLst/>
            <a:rect l="l" t="t" r="r" b="b"/>
            <a:pathLst>
              <a:path w="423545" h="71120">
                <a:moveTo>
                  <a:pt x="0" y="70498"/>
                </a:moveTo>
                <a:lnTo>
                  <a:pt x="99289" y="0"/>
                </a:lnTo>
                <a:lnTo>
                  <a:pt x="422992" y="0"/>
                </a:lnTo>
                <a:lnTo>
                  <a:pt x="323704" y="70498"/>
                </a:lnTo>
                <a:lnTo>
                  <a:pt x="0" y="70498"/>
                </a:lnTo>
                <a:close/>
              </a:path>
            </a:pathLst>
          </a:custGeom>
          <a:ln w="12699">
            <a:solidFill>
              <a:srgbClr val="548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8783" y="3951992"/>
            <a:ext cx="1852282" cy="163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44634" y="4163898"/>
            <a:ext cx="835024" cy="1155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12361" y="4405198"/>
            <a:ext cx="864194" cy="850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15619" y="4690948"/>
            <a:ext cx="1351280" cy="311150"/>
          </a:xfrm>
          <a:custGeom>
            <a:avLst/>
            <a:gdLst/>
            <a:ahLst/>
            <a:cxnLst/>
            <a:rect l="l" t="t" r="r" b="b"/>
            <a:pathLst>
              <a:path w="1351279" h="311150">
                <a:moveTo>
                  <a:pt x="676153" y="0"/>
                </a:moveTo>
                <a:lnTo>
                  <a:pt x="675985" y="62230"/>
                </a:lnTo>
                <a:lnTo>
                  <a:pt x="506" y="60401"/>
                </a:lnTo>
                <a:lnTo>
                  <a:pt x="0" y="247089"/>
                </a:lnTo>
                <a:lnTo>
                  <a:pt x="675479" y="248918"/>
                </a:lnTo>
                <a:lnTo>
                  <a:pt x="675311" y="311148"/>
                </a:lnTo>
                <a:lnTo>
                  <a:pt x="1351210" y="157403"/>
                </a:lnTo>
                <a:lnTo>
                  <a:pt x="676153" y="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6294" y="4689119"/>
            <a:ext cx="1351280" cy="311150"/>
          </a:xfrm>
          <a:custGeom>
            <a:avLst/>
            <a:gdLst/>
            <a:ahLst/>
            <a:cxnLst/>
            <a:rect l="l" t="t" r="r" b="b"/>
            <a:pathLst>
              <a:path w="1351279" h="311150">
                <a:moveTo>
                  <a:pt x="0" y="62229"/>
                </a:moveTo>
                <a:lnTo>
                  <a:pt x="675478" y="62229"/>
                </a:lnTo>
                <a:lnTo>
                  <a:pt x="675478" y="0"/>
                </a:lnTo>
                <a:lnTo>
                  <a:pt x="1350957" y="155574"/>
                </a:lnTo>
                <a:lnTo>
                  <a:pt x="675478" y="311148"/>
                </a:lnTo>
                <a:lnTo>
                  <a:pt x="675478" y="248918"/>
                </a:lnTo>
                <a:lnTo>
                  <a:pt x="0" y="248918"/>
                </a:lnTo>
                <a:lnTo>
                  <a:pt x="0" y="62229"/>
                </a:lnTo>
                <a:close/>
              </a:path>
            </a:pathLst>
          </a:custGeom>
          <a:ln w="9524">
            <a:solidFill>
              <a:srgbClr val="0075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010" y="1617548"/>
            <a:ext cx="6543673" cy="520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18" y="865390"/>
            <a:ext cx="487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TRANSFER </a:t>
            </a:r>
            <a:r>
              <a:rPr dirty="0"/>
              <a:t>OF </a:t>
            </a:r>
            <a:r>
              <a:rPr spc="-10" dirty="0"/>
              <a:t>PROPERTY </a:t>
            </a:r>
            <a:r>
              <a:rPr spc="-40" dirty="0"/>
              <a:t>TO </a:t>
            </a:r>
            <a:r>
              <a:rPr spc="-5" dirty="0"/>
              <a:t>THE</a:t>
            </a:r>
            <a:r>
              <a:rPr spc="40" dirty="0"/>
              <a:t> </a:t>
            </a:r>
            <a:r>
              <a:rPr spc="-5" dirty="0"/>
              <a:t>BUYER</a:t>
            </a:r>
          </a:p>
        </p:txBody>
      </p:sp>
      <p:sp>
        <p:nvSpPr>
          <p:cNvPr id="4" name="object 4"/>
          <p:cNvSpPr/>
          <p:nvPr/>
        </p:nvSpPr>
        <p:spPr>
          <a:xfrm>
            <a:off x="4988646" y="1617549"/>
            <a:ext cx="4927600" cy="936625"/>
          </a:xfrm>
          <a:custGeom>
            <a:avLst/>
            <a:gdLst/>
            <a:ahLst/>
            <a:cxnLst/>
            <a:rect l="l" t="t" r="r" b="b"/>
            <a:pathLst>
              <a:path w="4927600" h="936625">
                <a:moveTo>
                  <a:pt x="4927599" y="0"/>
                </a:moveTo>
                <a:lnTo>
                  <a:pt x="468312" y="0"/>
                </a:lnTo>
                <a:lnTo>
                  <a:pt x="0" y="468311"/>
                </a:lnTo>
                <a:lnTo>
                  <a:pt x="468312" y="936625"/>
                </a:lnTo>
                <a:lnTo>
                  <a:pt x="4927599" y="936625"/>
                </a:lnTo>
                <a:lnTo>
                  <a:pt x="4927599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8647" y="1617549"/>
            <a:ext cx="4927600" cy="936625"/>
          </a:xfrm>
          <a:custGeom>
            <a:avLst/>
            <a:gdLst/>
            <a:ahLst/>
            <a:cxnLst/>
            <a:rect l="l" t="t" r="r" b="b"/>
            <a:pathLst>
              <a:path w="4927600" h="936625">
                <a:moveTo>
                  <a:pt x="4927598" y="936624"/>
                </a:moveTo>
                <a:lnTo>
                  <a:pt x="468311" y="936624"/>
                </a:lnTo>
                <a:lnTo>
                  <a:pt x="0" y="468312"/>
                </a:lnTo>
                <a:lnTo>
                  <a:pt x="468311" y="0"/>
                </a:lnTo>
                <a:lnTo>
                  <a:pt x="4927598" y="0"/>
                </a:lnTo>
                <a:lnTo>
                  <a:pt x="4927598" y="93662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2799" y="1831353"/>
            <a:ext cx="370332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64285" marR="5080" indent="-1252220">
              <a:lnSpc>
                <a:spcPts val="1700"/>
              </a:lnSpc>
              <a:spcBef>
                <a:spcPts val="340"/>
              </a:spcBef>
            </a:pP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Contract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(act) of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property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sale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at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600" b="0" spc="20" dirty="0">
                <a:solidFill>
                  <a:srgbClr val="FFFFFF"/>
                </a:solidFill>
                <a:latin typeface="Calibri Light"/>
                <a:cs typeface="Calibri Light"/>
              </a:rPr>
              <a:t>auc</a:t>
            </a:r>
            <a:r>
              <a:rPr lang="lt-LT" sz="1600" b="0" spc="20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1600" b="0" spc="20" dirty="0">
                <a:solidFill>
                  <a:srgbClr val="FFFFFF"/>
                </a:solidFill>
                <a:latin typeface="Calibri Light"/>
                <a:cs typeface="Calibri Light"/>
              </a:rPr>
              <a:t>on,  </a:t>
            </a:r>
            <a:r>
              <a:rPr sz="1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forced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spc="25" dirty="0">
                <a:solidFill>
                  <a:srgbClr val="FFFFFF"/>
                </a:solidFill>
                <a:latin typeface="Calibri Light"/>
                <a:cs typeface="Calibri Light"/>
              </a:rPr>
              <a:t>au</a:t>
            </a:r>
            <a:r>
              <a:rPr lang="lt-LT" sz="1600" b="0" spc="25" dirty="0" err="1">
                <a:solidFill>
                  <a:srgbClr val="FFFFFF"/>
                </a:solidFill>
                <a:latin typeface="Calibri Light"/>
                <a:cs typeface="Calibri Light"/>
              </a:rPr>
              <a:t>cti</a:t>
            </a:r>
            <a:r>
              <a:rPr sz="1600" b="0" spc="25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968" y="822528"/>
            <a:ext cx="487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TRANSFER </a:t>
            </a:r>
            <a:r>
              <a:rPr dirty="0"/>
              <a:t>OF </a:t>
            </a:r>
            <a:r>
              <a:rPr spc="-10" dirty="0"/>
              <a:t>PROPERTY </a:t>
            </a:r>
            <a:r>
              <a:rPr spc="-40" dirty="0"/>
              <a:t>TO </a:t>
            </a:r>
            <a:r>
              <a:rPr spc="-5" dirty="0"/>
              <a:t>THE</a:t>
            </a:r>
            <a:r>
              <a:rPr spc="40" dirty="0"/>
              <a:t> </a:t>
            </a:r>
            <a:r>
              <a:rPr spc="-5" dirty="0"/>
              <a:t>BUYER</a:t>
            </a:r>
          </a:p>
        </p:txBody>
      </p:sp>
      <p:sp>
        <p:nvSpPr>
          <p:cNvPr id="3" name="object 3"/>
          <p:cNvSpPr/>
          <p:nvPr/>
        </p:nvSpPr>
        <p:spPr>
          <a:xfrm>
            <a:off x="1780310" y="1792172"/>
            <a:ext cx="2609848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9500" y="1668348"/>
            <a:ext cx="5056909" cy="1271702"/>
          </a:xfrm>
          <a:custGeom>
            <a:avLst/>
            <a:gdLst/>
            <a:ahLst/>
            <a:cxnLst/>
            <a:rect l="l" t="t" r="r" b="b"/>
            <a:pathLst>
              <a:path w="5051425" h="1003300">
                <a:moveTo>
                  <a:pt x="5051423" y="0"/>
                </a:moveTo>
                <a:lnTo>
                  <a:pt x="501650" y="0"/>
                </a:lnTo>
                <a:lnTo>
                  <a:pt x="0" y="501650"/>
                </a:lnTo>
                <a:lnTo>
                  <a:pt x="501650" y="1003300"/>
                </a:lnTo>
                <a:lnTo>
                  <a:pt x="5051423" y="1003300"/>
                </a:lnTo>
                <a:lnTo>
                  <a:pt x="5051423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9100" y="1758136"/>
            <a:ext cx="4343400" cy="7023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340"/>
              </a:spcBef>
            </a:pPr>
            <a:r>
              <a:rPr sz="1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Transfer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act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property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sale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at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forced  </a:t>
            </a:r>
            <a:r>
              <a:rPr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auc</a:t>
            </a:r>
            <a:r>
              <a:rPr lang="lt-LT"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electronically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Keeper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of the </a:t>
            </a:r>
            <a:r>
              <a:rPr sz="1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Real 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Property </a:t>
            </a:r>
            <a:r>
              <a:rPr sz="1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Register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6660" y="2311284"/>
            <a:ext cx="212725" cy="1614805"/>
          </a:xfrm>
          <a:custGeom>
            <a:avLst/>
            <a:gdLst/>
            <a:ahLst/>
            <a:cxnLst/>
            <a:rect l="l" t="t" r="r" b="b"/>
            <a:pathLst>
              <a:path w="212725" h="1614804">
                <a:moveTo>
                  <a:pt x="159543" y="0"/>
                </a:moveTo>
                <a:lnTo>
                  <a:pt x="53179" y="0"/>
                </a:lnTo>
                <a:lnTo>
                  <a:pt x="53179" y="1508126"/>
                </a:lnTo>
                <a:lnTo>
                  <a:pt x="0" y="1508126"/>
                </a:lnTo>
                <a:lnTo>
                  <a:pt x="106362" y="1614488"/>
                </a:lnTo>
                <a:lnTo>
                  <a:pt x="212724" y="1508126"/>
                </a:lnTo>
                <a:lnTo>
                  <a:pt x="159543" y="1508126"/>
                </a:lnTo>
                <a:lnTo>
                  <a:pt x="159543" y="0"/>
                </a:lnTo>
                <a:close/>
              </a:path>
            </a:pathLst>
          </a:custGeom>
          <a:solidFill>
            <a:srgbClr val="737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6660" y="2311284"/>
            <a:ext cx="212725" cy="1614805"/>
          </a:xfrm>
          <a:custGeom>
            <a:avLst/>
            <a:gdLst/>
            <a:ahLst/>
            <a:cxnLst/>
            <a:rect l="l" t="t" r="r" b="b"/>
            <a:pathLst>
              <a:path w="212725" h="1614804">
                <a:moveTo>
                  <a:pt x="0" y="1508125"/>
                </a:moveTo>
                <a:lnTo>
                  <a:pt x="53181" y="1508125"/>
                </a:lnTo>
                <a:lnTo>
                  <a:pt x="53181" y="0"/>
                </a:lnTo>
                <a:lnTo>
                  <a:pt x="159543" y="0"/>
                </a:lnTo>
                <a:lnTo>
                  <a:pt x="159543" y="1508125"/>
                </a:lnTo>
                <a:lnTo>
                  <a:pt x="212724" y="1508125"/>
                </a:lnTo>
                <a:lnTo>
                  <a:pt x="106362" y="1614487"/>
                </a:lnTo>
                <a:lnTo>
                  <a:pt x="0" y="1508125"/>
                </a:lnTo>
                <a:close/>
              </a:path>
            </a:pathLst>
          </a:custGeom>
          <a:ln w="12699">
            <a:solidFill>
              <a:srgbClr val="737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3522" y="2676491"/>
            <a:ext cx="819148" cy="852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9101" y="4522074"/>
            <a:ext cx="3276600" cy="192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4960" y="1746135"/>
            <a:ext cx="6742111" cy="46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767" y="855865"/>
            <a:ext cx="487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TRANSFER </a:t>
            </a:r>
            <a:r>
              <a:rPr dirty="0"/>
              <a:t>OF </a:t>
            </a:r>
            <a:r>
              <a:rPr spc="-10" dirty="0"/>
              <a:t>PROPERTY </a:t>
            </a:r>
            <a:r>
              <a:rPr spc="-40" dirty="0"/>
              <a:t>TO </a:t>
            </a:r>
            <a:r>
              <a:rPr spc="-5" dirty="0"/>
              <a:t>THE</a:t>
            </a:r>
            <a:r>
              <a:rPr spc="40" dirty="0"/>
              <a:t> </a:t>
            </a:r>
            <a:r>
              <a:rPr spc="-5" dirty="0"/>
              <a:t>BUYER</a:t>
            </a:r>
          </a:p>
        </p:txBody>
      </p:sp>
      <p:sp>
        <p:nvSpPr>
          <p:cNvPr id="4" name="object 4"/>
          <p:cNvSpPr/>
          <p:nvPr/>
        </p:nvSpPr>
        <p:spPr>
          <a:xfrm>
            <a:off x="4917208" y="1654059"/>
            <a:ext cx="5003800" cy="1079500"/>
          </a:xfrm>
          <a:custGeom>
            <a:avLst/>
            <a:gdLst/>
            <a:ahLst/>
            <a:cxnLst/>
            <a:rect l="l" t="t" r="r" b="b"/>
            <a:pathLst>
              <a:path w="5003800" h="1079500">
                <a:moveTo>
                  <a:pt x="5003799" y="0"/>
                </a:moveTo>
                <a:lnTo>
                  <a:pt x="539750" y="0"/>
                </a:lnTo>
                <a:lnTo>
                  <a:pt x="0" y="539750"/>
                </a:lnTo>
                <a:lnTo>
                  <a:pt x="539750" y="1079500"/>
                </a:lnTo>
                <a:lnTo>
                  <a:pt x="5003799" y="1079500"/>
                </a:lnTo>
                <a:lnTo>
                  <a:pt x="5003799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7210" y="1654059"/>
            <a:ext cx="5003800" cy="1079500"/>
          </a:xfrm>
          <a:custGeom>
            <a:avLst/>
            <a:gdLst/>
            <a:ahLst/>
            <a:cxnLst/>
            <a:rect l="l" t="t" r="r" b="b"/>
            <a:pathLst>
              <a:path w="5003800" h="1079500">
                <a:moveTo>
                  <a:pt x="5003798" y="1079499"/>
                </a:moveTo>
                <a:lnTo>
                  <a:pt x="539749" y="1079499"/>
                </a:lnTo>
                <a:lnTo>
                  <a:pt x="0" y="539749"/>
                </a:lnTo>
                <a:lnTo>
                  <a:pt x="539749" y="0"/>
                </a:lnTo>
                <a:lnTo>
                  <a:pt x="5003798" y="0"/>
                </a:lnTo>
                <a:lnTo>
                  <a:pt x="5003798" y="107949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20351" y="1939301"/>
            <a:ext cx="439420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49705" marR="5080" indent="-1437640">
              <a:lnSpc>
                <a:spcPts val="1700"/>
              </a:lnSpc>
              <a:spcBef>
                <a:spcPts val="340"/>
              </a:spcBef>
            </a:pPr>
            <a:r>
              <a:rPr sz="1600" b="0" spc="5" dirty="0">
                <a:solidFill>
                  <a:srgbClr val="FFFFFF"/>
                </a:solidFill>
                <a:latin typeface="Calibri Light"/>
                <a:cs typeface="Calibri Light"/>
              </a:rPr>
              <a:t>Registra</a:t>
            </a:r>
            <a:r>
              <a:rPr lang="lt-LT" sz="1600" b="0" spc="5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1600" b="0" spc="5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legal fact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act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property 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sale </a:t>
            </a: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at  </a:t>
            </a:r>
            <a:r>
              <a:rPr sz="16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forced</a:t>
            </a:r>
            <a:r>
              <a:rPr sz="16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auc</a:t>
            </a:r>
            <a:r>
              <a:rPr lang="lt-LT"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1600" b="0" spc="30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0710"/>
            <a:ext cx="10693400" cy="68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5100" y="859336"/>
            <a:ext cx="31403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pc="-5" dirty="0"/>
              <a:t>POSITIVE IMPACT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52611" y="1708670"/>
            <a:ext cx="8275955" cy="33791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ONE-STOP-SHOP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Transparent, secure, fair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convenient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Quicker provision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35" dirty="0">
                <a:latin typeface="Calibri"/>
                <a:cs typeface="Calibri"/>
              </a:rPr>
              <a:t>informa</a:t>
            </a:r>
            <a:r>
              <a:rPr lang="lt-LT" sz="3200" b="1" spc="-35" dirty="0">
                <a:latin typeface="Calibri"/>
                <a:cs typeface="Calibri"/>
              </a:rPr>
              <a:t>tio</a:t>
            </a:r>
            <a:r>
              <a:rPr sz="3200" b="1" spc="-35" dirty="0">
                <a:latin typeface="Calibri"/>
                <a:cs typeface="Calibri"/>
              </a:rPr>
              <a:t>n </a:t>
            </a:r>
            <a:r>
              <a:rPr sz="3200" b="1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society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Lower </a:t>
            </a:r>
            <a:r>
              <a:rPr sz="3200" b="1" spc="-5" dirty="0">
                <a:latin typeface="Calibri"/>
                <a:cs typeface="Calibri"/>
              </a:rPr>
              <a:t>material</a:t>
            </a:r>
            <a:r>
              <a:rPr sz="3200" b="1" spc="9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costs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More </a:t>
            </a:r>
            <a:r>
              <a:rPr sz="3200" b="1" spc="-60" dirty="0">
                <a:latin typeface="Calibri"/>
                <a:cs typeface="Calibri"/>
              </a:rPr>
              <a:t>ac</a:t>
            </a:r>
            <a:r>
              <a:rPr lang="lt-LT" sz="3200" b="1" spc="-60" dirty="0">
                <a:latin typeface="Calibri"/>
                <a:cs typeface="Calibri"/>
              </a:rPr>
              <a:t>ti</a:t>
            </a:r>
            <a:r>
              <a:rPr sz="3200" b="1" spc="-60" dirty="0">
                <a:latin typeface="Calibri"/>
                <a:cs typeface="Calibri"/>
              </a:rPr>
              <a:t>ve </a:t>
            </a:r>
            <a:r>
              <a:rPr sz="3200" b="1" spc="-5" dirty="0">
                <a:latin typeface="Calibri"/>
                <a:cs typeface="Calibri"/>
              </a:rPr>
              <a:t>bidding </a:t>
            </a:r>
            <a:r>
              <a:rPr sz="3200" b="1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highest</a:t>
            </a:r>
            <a:r>
              <a:rPr sz="3200" b="1" spc="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price</a:t>
            </a:r>
            <a:endParaRPr sz="3200" dirty="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SzPct val="90625"/>
              <a:buFont typeface="Wingdings"/>
              <a:buChar char=""/>
              <a:tabLst>
                <a:tab pos="361950" algn="l"/>
              </a:tabLst>
            </a:pPr>
            <a:r>
              <a:rPr sz="3200" b="1" dirty="0">
                <a:latin typeface="Calibri"/>
                <a:cs typeface="Calibri"/>
              </a:rPr>
              <a:t>More </a:t>
            </a:r>
            <a:r>
              <a:rPr sz="3200" b="1" spc="-5" dirty="0">
                <a:latin typeface="Calibri"/>
                <a:cs typeface="Calibri"/>
              </a:rPr>
              <a:t>eﬃcient work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lang="lt-LT" sz="3200" b="1" spc="-5" dirty="0">
                <a:latin typeface="Calibri"/>
                <a:cs typeface="Calibri"/>
              </a:rPr>
              <a:t>enforcement </a:t>
            </a:r>
            <a:r>
              <a:rPr sz="3200" b="1" spc="-5" dirty="0">
                <a:latin typeface="Calibri"/>
                <a:cs typeface="Calibri"/>
              </a:rPr>
              <a:t>sector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346" y="855865"/>
            <a:ext cx="131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5134263" y="2614352"/>
            <a:ext cx="2552006" cy="157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9727" y="2660636"/>
            <a:ext cx="2444115" cy="24765"/>
          </a:xfrm>
          <a:custGeom>
            <a:avLst/>
            <a:gdLst/>
            <a:ahLst/>
            <a:cxnLst/>
            <a:rect l="l" t="t" r="r" b="b"/>
            <a:pathLst>
              <a:path w="2444115" h="24764">
                <a:moveTo>
                  <a:pt x="0" y="0"/>
                </a:moveTo>
                <a:lnTo>
                  <a:pt x="2443751" y="24693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1642" y="2116255"/>
            <a:ext cx="947576" cy="90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900" y="3474718"/>
            <a:ext cx="1046832" cy="1055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8005" y="4094017"/>
            <a:ext cx="2834640" cy="166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2098" y="4142282"/>
            <a:ext cx="2725420" cy="29209"/>
          </a:xfrm>
          <a:custGeom>
            <a:avLst/>
            <a:gdLst/>
            <a:ahLst/>
            <a:cxnLst/>
            <a:rect l="l" t="t" r="r" b="b"/>
            <a:pathLst>
              <a:path w="2725420" h="29210">
                <a:moveTo>
                  <a:pt x="0" y="0"/>
                </a:moveTo>
                <a:lnTo>
                  <a:pt x="2725009" y="28888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3769" y="5640185"/>
            <a:ext cx="2963486" cy="166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9217" y="5687910"/>
            <a:ext cx="2853055" cy="31115"/>
          </a:xfrm>
          <a:custGeom>
            <a:avLst/>
            <a:gdLst/>
            <a:ahLst/>
            <a:cxnLst/>
            <a:rect l="l" t="t" r="r" b="b"/>
            <a:pathLst>
              <a:path w="2853054" h="31114">
                <a:moveTo>
                  <a:pt x="0" y="0"/>
                </a:moveTo>
                <a:lnTo>
                  <a:pt x="2853049" y="30494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9281" y="5073650"/>
            <a:ext cx="949936" cy="934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9938" y="5394622"/>
            <a:ext cx="313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Total price </a:t>
            </a:r>
            <a:r>
              <a:rPr sz="1800" b="1" dirty="0">
                <a:solidFill>
                  <a:srgbClr val="605D5C"/>
                </a:solidFill>
                <a:latin typeface="Tahoma"/>
                <a:cs typeface="Tahoma"/>
              </a:rPr>
              <a:t>of </a:t>
            </a: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property</a:t>
            </a:r>
            <a:r>
              <a:rPr sz="1800" b="1" dirty="0">
                <a:solidFill>
                  <a:srgbClr val="605D5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sold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939" y="3947689"/>
            <a:ext cx="268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Number </a:t>
            </a:r>
            <a:r>
              <a:rPr sz="1800" b="1" dirty="0">
                <a:solidFill>
                  <a:srgbClr val="605D5C"/>
                </a:solidFill>
                <a:latin typeface="Tahoma"/>
                <a:cs typeface="Tahoma"/>
              </a:rPr>
              <a:t>of</a:t>
            </a:r>
            <a:r>
              <a:rPr sz="1800" b="1" spc="-35" dirty="0">
                <a:solidFill>
                  <a:srgbClr val="605D5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participants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938" y="2382837"/>
            <a:ext cx="232854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Auctions and forced  auctions</a:t>
            </a:r>
            <a:r>
              <a:rPr sz="1800" b="1" spc="-65" dirty="0">
                <a:solidFill>
                  <a:srgbClr val="605D5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605D5C"/>
                </a:solidFill>
                <a:latin typeface="Tahoma"/>
                <a:cs typeface="Tahoma"/>
              </a:rPr>
              <a:t>announced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75579" y="2302624"/>
            <a:ext cx="2410691" cy="145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8442" y="2349153"/>
            <a:ext cx="2305050" cy="12700"/>
          </a:xfrm>
          <a:custGeom>
            <a:avLst/>
            <a:gdLst/>
            <a:ahLst/>
            <a:cxnLst/>
            <a:rect l="l" t="t" r="r" b="b"/>
            <a:pathLst>
              <a:path w="2305050" h="12700">
                <a:moveTo>
                  <a:pt x="0" y="0"/>
                </a:moveTo>
                <a:lnTo>
                  <a:pt x="2305037" y="12472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3066" y="3732415"/>
            <a:ext cx="2859577" cy="174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5500" y="3781394"/>
            <a:ext cx="2752090" cy="39370"/>
          </a:xfrm>
          <a:custGeom>
            <a:avLst/>
            <a:gdLst/>
            <a:ahLst/>
            <a:cxnLst/>
            <a:rect l="l" t="t" r="r" b="b"/>
            <a:pathLst>
              <a:path w="2752090" h="39370">
                <a:moveTo>
                  <a:pt x="0" y="0"/>
                </a:moveTo>
                <a:lnTo>
                  <a:pt x="2751608" y="39142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xfrm>
            <a:off x="5398946" y="1949450"/>
            <a:ext cx="3605354" cy="413638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mtClean="0"/>
              <a:t>201</a:t>
            </a:r>
            <a:r>
              <a:rPr lang="lt-LT" dirty="0" smtClean="0"/>
              <a:t>9</a:t>
            </a:r>
            <a:r>
              <a:rPr dirty="0" smtClean="0"/>
              <a:t>  –</a:t>
            </a:r>
            <a:r>
              <a:rPr lang="lt-LT" dirty="0" smtClean="0"/>
              <a:t> 11 300</a:t>
            </a: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mtClean="0"/>
              <a:t>20</a:t>
            </a:r>
            <a:r>
              <a:rPr lang="lt-LT" dirty="0" smtClean="0"/>
              <a:t>20</a:t>
            </a:r>
            <a:r>
              <a:rPr lang="lt-LT" dirty="0"/>
              <a:t> </a:t>
            </a:r>
            <a:r>
              <a:rPr dirty="0" smtClean="0"/>
              <a:t> –</a:t>
            </a:r>
            <a:r>
              <a:rPr spc="-20" dirty="0" smtClean="0"/>
              <a:t> </a:t>
            </a:r>
            <a:r>
              <a:rPr spc="-30" dirty="0" smtClean="0"/>
              <a:t>1</a:t>
            </a:r>
            <a:r>
              <a:rPr lang="lt-LT" spc="-30" dirty="0" smtClean="0"/>
              <a:t>1 666</a:t>
            </a: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mtClean="0"/>
              <a:t>20</a:t>
            </a:r>
            <a:r>
              <a:rPr lang="lt-LT" dirty="0" smtClean="0"/>
              <a:t>21 </a:t>
            </a:r>
            <a:r>
              <a:rPr dirty="0" smtClean="0"/>
              <a:t> –</a:t>
            </a:r>
            <a:r>
              <a:rPr spc="-20" dirty="0" smtClean="0"/>
              <a:t> </a:t>
            </a:r>
            <a:r>
              <a:rPr spc="-30" dirty="0" smtClean="0"/>
              <a:t>1</a:t>
            </a:r>
            <a:r>
              <a:rPr lang="lt-LT" spc="-30" dirty="0" smtClean="0"/>
              <a:t>2 277</a:t>
            </a:r>
            <a:endParaRPr spc="-30" dirty="0" smtClean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/>
          </a:p>
          <a:p>
            <a:pPr marL="727710">
              <a:lnSpc>
                <a:spcPct val="100000"/>
              </a:lnSpc>
            </a:pPr>
            <a:r>
              <a:rPr dirty="0" smtClean="0"/>
              <a:t>201</a:t>
            </a:r>
            <a:r>
              <a:rPr lang="lt-LT" dirty="0" smtClean="0"/>
              <a:t>9</a:t>
            </a:r>
            <a:r>
              <a:rPr dirty="0" smtClean="0"/>
              <a:t>  –</a:t>
            </a:r>
            <a:r>
              <a:rPr lang="lt-LT" dirty="0" smtClean="0"/>
              <a:t> 10 779</a:t>
            </a:r>
          </a:p>
          <a:p>
            <a:pPr marL="727710">
              <a:lnSpc>
                <a:spcPct val="100000"/>
              </a:lnSpc>
            </a:pPr>
            <a:r>
              <a:rPr dirty="0" smtClean="0"/>
              <a:t>20</a:t>
            </a:r>
            <a:r>
              <a:rPr lang="lt-LT" dirty="0" smtClean="0"/>
              <a:t>20</a:t>
            </a:r>
            <a:r>
              <a:rPr lang="lt-LT" dirty="0"/>
              <a:t> </a:t>
            </a:r>
            <a:r>
              <a:rPr dirty="0" smtClean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lang="lt-LT" dirty="0" smtClean="0"/>
              <a:t>13 604</a:t>
            </a:r>
          </a:p>
          <a:p>
            <a:pPr marL="754380">
              <a:lnSpc>
                <a:spcPct val="100000"/>
              </a:lnSpc>
              <a:spcBef>
                <a:spcPts val="300"/>
              </a:spcBef>
            </a:pPr>
            <a:r>
              <a:rPr dirty="0" smtClean="0"/>
              <a:t>20</a:t>
            </a:r>
            <a:r>
              <a:rPr lang="lt-LT" dirty="0" smtClean="0"/>
              <a:t>21</a:t>
            </a:r>
            <a:r>
              <a:rPr dirty="0" smtClean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lang="lt-LT" spc="-30" dirty="0" smtClean="0"/>
              <a:t>19 548</a:t>
            </a:r>
          </a:p>
          <a:p>
            <a:pPr marL="754380">
              <a:lnSpc>
                <a:spcPct val="100000"/>
              </a:lnSpc>
              <a:spcBef>
                <a:spcPts val="300"/>
              </a:spcBef>
            </a:pPr>
            <a:endParaRPr sz="2200" dirty="0"/>
          </a:p>
          <a:p>
            <a:pPr marL="122555">
              <a:lnSpc>
                <a:spcPct val="100000"/>
              </a:lnSpc>
              <a:spcBef>
                <a:spcPts val="1270"/>
              </a:spcBef>
            </a:pPr>
            <a:r>
              <a:rPr lang="lt-LT" dirty="0" smtClean="0"/>
              <a:t> </a:t>
            </a:r>
            <a:r>
              <a:rPr dirty="0" smtClean="0"/>
              <a:t>201</a:t>
            </a:r>
            <a:r>
              <a:rPr lang="lt-LT" dirty="0" smtClean="0"/>
              <a:t>9</a:t>
            </a:r>
            <a:r>
              <a:rPr dirty="0" smtClean="0"/>
              <a:t> –</a:t>
            </a:r>
            <a:r>
              <a:rPr lang="lt-LT" dirty="0" smtClean="0"/>
              <a:t>117.6 </a:t>
            </a:r>
            <a:r>
              <a:rPr lang="lt-LT" dirty="0" err="1" smtClean="0"/>
              <a:t>million</a:t>
            </a:r>
            <a:r>
              <a:rPr lang="lt-LT" dirty="0" smtClean="0"/>
              <a:t> </a:t>
            </a:r>
            <a:r>
              <a:rPr lang="lt-LT" dirty="0" err="1" smtClean="0"/>
              <a:t>euros</a:t>
            </a:r>
            <a:endParaRPr dirty="0"/>
          </a:p>
          <a:p>
            <a:pPr marL="219710">
              <a:lnSpc>
                <a:spcPct val="100000"/>
              </a:lnSpc>
              <a:spcBef>
                <a:spcPts val="509"/>
              </a:spcBef>
            </a:pPr>
            <a:r>
              <a:rPr dirty="0" smtClean="0"/>
              <a:t>20</a:t>
            </a:r>
            <a:r>
              <a:rPr lang="lt-LT" dirty="0" smtClean="0"/>
              <a:t>20</a:t>
            </a:r>
            <a:r>
              <a:rPr dirty="0" smtClean="0"/>
              <a:t> </a:t>
            </a:r>
            <a:r>
              <a:rPr dirty="0"/>
              <a:t>– </a:t>
            </a:r>
            <a:r>
              <a:rPr lang="lt-LT" spc="-5" dirty="0" smtClean="0"/>
              <a:t>155</a:t>
            </a:r>
            <a:r>
              <a:rPr spc="-5" dirty="0" smtClean="0"/>
              <a:t> </a:t>
            </a:r>
            <a:r>
              <a:rPr dirty="0" smtClean="0"/>
              <a:t>m</a:t>
            </a:r>
            <a:r>
              <a:rPr lang="lt-LT" dirty="0" err="1" smtClean="0"/>
              <a:t>illion</a:t>
            </a:r>
            <a:r>
              <a:rPr lang="lt-LT" dirty="0" smtClean="0"/>
              <a:t> </a:t>
            </a:r>
            <a:r>
              <a:rPr lang="lt-LT" dirty="0" err="1" smtClean="0"/>
              <a:t>euros</a:t>
            </a:r>
            <a:endParaRPr lang="lt-LT" dirty="0" smtClean="0"/>
          </a:p>
          <a:p>
            <a:pPr marL="219710">
              <a:lnSpc>
                <a:spcPct val="100000"/>
              </a:lnSpc>
              <a:spcBef>
                <a:spcPts val="509"/>
              </a:spcBef>
            </a:pPr>
            <a:r>
              <a:rPr dirty="0" smtClean="0"/>
              <a:t>20</a:t>
            </a:r>
            <a:r>
              <a:rPr lang="lt-LT" dirty="0" smtClean="0"/>
              <a:t>21</a:t>
            </a:r>
            <a:r>
              <a:rPr dirty="0" smtClean="0"/>
              <a:t> </a:t>
            </a:r>
            <a:r>
              <a:rPr lang="lt-LT" dirty="0" smtClean="0"/>
              <a:t>– </a:t>
            </a:r>
            <a:r>
              <a:rPr spc="-35" dirty="0" smtClean="0"/>
              <a:t>1</a:t>
            </a:r>
            <a:r>
              <a:rPr lang="lt-LT" spc="-35" dirty="0" smtClean="0"/>
              <a:t>33</a:t>
            </a:r>
            <a:r>
              <a:rPr spc="-35" dirty="0" smtClean="0"/>
              <a:t> </a:t>
            </a:r>
            <a:r>
              <a:rPr dirty="0" smtClean="0"/>
              <a:t>ml</a:t>
            </a:r>
            <a:r>
              <a:rPr lang="lt-LT" dirty="0" err="1" smtClean="0"/>
              <a:t>lion</a:t>
            </a:r>
            <a:r>
              <a:rPr lang="lt-LT" dirty="0" smtClean="0"/>
              <a:t> </a:t>
            </a:r>
            <a:r>
              <a:rPr lang="lt-LT" dirty="0" err="1" smtClean="0"/>
              <a:t>euros</a:t>
            </a:r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346237" y="5224548"/>
            <a:ext cx="2951017" cy="166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8945" y="5272796"/>
            <a:ext cx="2843530" cy="27940"/>
          </a:xfrm>
          <a:custGeom>
            <a:avLst/>
            <a:gdLst/>
            <a:ahLst/>
            <a:cxnLst/>
            <a:rect l="l" t="t" r="r" b="b"/>
            <a:pathLst>
              <a:path w="2843529" h="27939">
                <a:moveTo>
                  <a:pt x="0" y="0"/>
                </a:moveTo>
                <a:lnTo>
                  <a:pt x="2843322" y="27634"/>
                </a:lnTo>
              </a:path>
            </a:pathLst>
          </a:custGeom>
          <a:ln w="28574">
            <a:solidFill>
              <a:srgbClr val="53A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674" y="312492"/>
            <a:ext cx="5398135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500" b="0" spc="-5" dirty="0">
                <a:latin typeface="Calibri"/>
                <a:cs typeface="Calibri"/>
              </a:rPr>
              <a:t>DATA </a:t>
            </a:r>
            <a:r>
              <a:rPr sz="2500" b="0" dirty="0">
                <a:latin typeface="Calibri"/>
                <a:cs typeface="Calibri"/>
              </a:rPr>
              <a:t>STORED IN </a:t>
            </a:r>
            <a:r>
              <a:rPr sz="2500" b="0" spc="-5" dirty="0">
                <a:latin typeface="Calibri"/>
                <a:cs typeface="Calibri"/>
              </a:rPr>
              <a:t>BAILIFF</a:t>
            </a:r>
            <a:r>
              <a:rPr lang="en-GB" sz="2500" b="0" spc="-5" dirty="0">
                <a:latin typeface="Calibri"/>
                <a:cs typeface="Calibri"/>
              </a:rPr>
              <a:t>'</a:t>
            </a:r>
            <a:r>
              <a:rPr sz="2500" b="0" spc="-5" dirty="0">
                <a:latin typeface="Calibri"/>
                <a:cs typeface="Calibri"/>
              </a:rPr>
              <a:t>S</a:t>
            </a:r>
            <a:r>
              <a:rPr lang="en-GB" sz="2500" b="0" spc="-5" dirty="0">
                <a:latin typeface="Calibri"/>
                <a:cs typeface="Calibri"/>
              </a:rPr>
              <a:t> (</a:t>
            </a:r>
            <a:r>
              <a:rPr lang="en-GB" sz="2500" i="1" spc="-5" dirty="0">
                <a:latin typeface="Calibri"/>
                <a:cs typeface="Calibri"/>
              </a:rPr>
              <a:t>J</a:t>
            </a:r>
            <a:r>
              <a:rPr lang="en-GB" sz="2500" b="0" i="1" spc="-5" dirty="0">
                <a:latin typeface="Calibri"/>
                <a:cs typeface="Calibri"/>
              </a:rPr>
              <a:t>udicial Officer’s</a:t>
            </a:r>
            <a:r>
              <a:rPr lang="en-GB" sz="2500" b="0" spc="-5" dirty="0">
                <a:latin typeface="Calibri"/>
                <a:cs typeface="Calibri"/>
              </a:rPr>
              <a:t>)</a:t>
            </a:r>
            <a:r>
              <a:rPr sz="2500" b="0" spc="-5" dirty="0">
                <a:latin typeface="Calibri"/>
                <a:cs typeface="Calibri"/>
              </a:rPr>
              <a:t> </a:t>
            </a:r>
            <a:r>
              <a:rPr lang="en-GB" sz="2500" b="0" spc="-5" dirty="0">
                <a:latin typeface="Calibri"/>
                <a:cs typeface="Calibri"/>
              </a:rPr>
              <a:t>CENTRALIZED </a:t>
            </a:r>
            <a:r>
              <a:rPr sz="2500" b="0" spc="-5" dirty="0">
                <a:latin typeface="Calibri"/>
                <a:cs typeface="Calibri"/>
              </a:rPr>
              <a:t>INFORMATION</a:t>
            </a:r>
            <a:r>
              <a:rPr sz="2500" b="0" spc="-20" dirty="0">
                <a:latin typeface="Calibri"/>
                <a:cs typeface="Calibri"/>
              </a:rPr>
              <a:t> </a:t>
            </a:r>
            <a:r>
              <a:rPr sz="2500" b="0" dirty="0">
                <a:latin typeface="Calibri"/>
                <a:cs typeface="Calibri"/>
              </a:rPr>
              <a:t>SYSTEM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8203" y="1867157"/>
            <a:ext cx="9455197" cy="5710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13700" y="5114169"/>
            <a:ext cx="1481995" cy="6437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4620" marR="5080" indent="-122555" algn="ctr">
              <a:lnSpc>
                <a:spcPts val="1600"/>
              </a:lnSpc>
              <a:spcBef>
                <a:spcPts val="219"/>
              </a:spcBef>
            </a:pPr>
            <a:r>
              <a:rPr lang="en-GB" sz="1400" b="1" spc="-5" dirty="0">
                <a:solidFill>
                  <a:srgbClr val="605D5C"/>
                </a:solidFill>
                <a:latin typeface="Calibri"/>
                <a:cs typeface="Calibri"/>
              </a:rPr>
              <a:t>BAILIFF’S </a:t>
            </a: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AND</a:t>
            </a:r>
            <a:r>
              <a:rPr sz="1400" b="1" spc="-90" dirty="0">
                <a:solidFill>
                  <a:srgbClr val="605D5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05D5C"/>
                </a:solidFill>
                <a:latin typeface="Calibri"/>
                <a:cs typeface="Calibri"/>
              </a:rPr>
              <a:t>THEIR  STAFF</a:t>
            </a:r>
            <a:r>
              <a:rPr sz="1400" b="1" spc="-25" dirty="0">
                <a:solidFill>
                  <a:srgbClr val="605D5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05D5C"/>
                </a:solidFill>
                <a:latin typeface="Calibri"/>
                <a:cs typeface="Calibri"/>
              </a:rPr>
              <a:t>DATA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9559" y="2986137"/>
            <a:ext cx="1613615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ENFORCEMENT  </a:t>
            </a:r>
            <a:r>
              <a:rPr sz="1400" b="1" dirty="0">
                <a:solidFill>
                  <a:srgbClr val="605D5C"/>
                </a:solidFill>
                <a:latin typeface="Calibri"/>
                <a:cs typeface="Calibri"/>
              </a:rPr>
              <a:t>PROCEEDINGS</a:t>
            </a:r>
            <a:endParaRPr lang="en-GB" sz="1400" b="1" dirty="0">
              <a:solidFill>
                <a:srgbClr val="605D5C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z="1400" b="1" dirty="0">
              <a:solidFill>
                <a:srgbClr val="605D5C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rgbClr val="605D5C"/>
                </a:solidFill>
                <a:latin typeface="Calibri"/>
                <a:cs typeface="Calibri"/>
              </a:rPr>
              <a:t>  CASE REGISTER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0700" y="3248429"/>
            <a:ext cx="1525638" cy="3846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1610" marR="5080" indent="-169545" algn="ctr">
              <a:lnSpc>
                <a:spcPts val="1400"/>
              </a:lnSpc>
              <a:spcBef>
                <a:spcPts val="180"/>
              </a:spcBef>
            </a:pPr>
            <a:r>
              <a:rPr lang="en-GB" sz="1400" b="1" dirty="0">
                <a:solidFill>
                  <a:srgbClr val="605D5C"/>
                </a:solidFill>
                <a:latin typeface="Calibri"/>
                <a:cs typeface="Calibri"/>
              </a:rPr>
              <a:t>SYSTEM </a:t>
            </a:r>
            <a:r>
              <a:rPr sz="1400" b="1" dirty="0">
                <a:solidFill>
                  <a:srgbClr val="605D5C"/>
                </a:solidFill>
                <a:latin typeface="Calibri"/>
                <a:cs typeface="Calibri"/>
              </a:rPr>
              <a:t>USERS </a:t>
            </a: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REGISTER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0645" y="4790226"/>
            <a:ext cx="180262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TRANSCRIPTS,  AFFIDAVITS</a:t>
            </a:r>
            <a:r>
              <a:rPr sz="1400" b="1" spc="-45" dirty="0">
                <a:solidFill>
                  <a:srgbClr val="605D5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AND </a:t>
            </a:r>
            <a:r>
              <a:rPr sz="1400" b="1" dirty="0">
                <a:solidFill>
                  <a:srgbClr val="605D5C"/>
                </a:solidFill>
                <a:latin typeface="Calibri"/>
                <a:cs typeface="Calibri"/>
              </a:rPr>
              <a:t> FACTUAL  </a:t>
            </a:r>
            <a:r>
              <a:rPr sz="1400" b="1" spc="-5" dirty="0">
                <a:solidFill>
                  <a:srgbClr val="605D5C"/>
                </a:solidFill>
                <a:latin typeface="Calibri"/>
                <a:cs typeface="Calibri"/>
              </a:rPr>
              <a:t>STATEMENTS</a:t>
            </a:r>
            <a:endParaRPr lang="en-GB" sz="1400" b="1" spc="-5" dirty="0">
              <a:solidFill>
                <a:srgbClr val="605D5C"/>
              </a:solidFill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rgbClr val="605D5C"/>
                </a:solidFill>
                <a:latin typeface="Calibri"/>
                <a:cs typeface="Calibri"/>
              </a:rPr>
              <a:t>SUBSYSTEMS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1179" y="2406636"/>
            <a:ext cx="1676400" cy="7761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en-GB" sz="1600" b="1" spc="-5" dirty="0">
                <a:solidFill>
                  <a:srgbClr val="FF0000"/>
                </a:solidFill>
                <a:latin typeface="Calibri"/>
                <a:cs typeface="Calibri"/>
              </a:rPr>
              <a:t>E-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AUCTIONS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E</a:t>
            </a:r>
            <a:r>
              <a:rPr lang="en-GB" sz="1600" b="1" dirty="0">
                <a:solidFill>
                  <a:srgbClr val="FF0000"/>
                </a:solidFill>
                <a:latin typeface="Calibri"/>
                <a:cs typeface="Calibri"/>
              </a:rPr>
              <a:t>XTRA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Calibri"/>
                <a:cs typeface="Calibri"/>
              </a:rPr>
              <a:t> E-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AUCTIONS</a:t>
            </a:r>
            <a:endParaRPr lang="en-GB" sz="1600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en-US" sz="1600" b="1" spc="-5" dirty="0">
                <a:solidFill>
                  <a:srgbClr val="FF0000"/>
                </a:solidFill>
                <a:latin typeface="Calibri"/>
                <a:cs typeface="Calibri"/>
              </a:rPr>
              <a:t>SUBSYSTEM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2289" y="5274640"/>
            <a:ext cx="16237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227965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lang="en-GB" sz="2000" b="1" spc="-5" dirty="0">
                <a:solidFill>
                  <a:srgbClr val="00B050"/>
                </a:solidFill>
                <a:latin typeface="Calibri"/>
                <a:cs typeface="Calibri"/>
              </a:rPr>
              <a:t>YSTEM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DATA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CLUSTER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75320B-6587-9D47-84D9-04CA7D2B565F}"/>
              </a:ext>
            </a:extLst>
          </p:cNvPr>
          <p:cNvSpPr/>
          <p:nvPr/>
        </p:nvSpPr>
        <p:spPr>
          <a:xfrm>
            <a:off x="661293" y="1708261"/>
            <a:ext cx="372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https://www.antstoliai.lt/vbp/public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0260"/>
            <a:ext cx="10693400" cy="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5547" y="1690574"/>
            <a:ext cx="4535486" cy="340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2900" y="5611380"/>
            <a:ext cx="81534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605D5C"/>
                </a:solidFill>
                <a:latin typeface="Calibri Light"/>
                <a:cs typeface="Calibri Light"/>
                <a:hlinkClick r:id="rId4"/>
              </a:rPr>
              <a:t>dovile@antstoliurumai.lt</a:t>
            </a:r>
            <a:endParaRPr lang="lt-LT" sz="2400" b="0" spc="-10" dirty="0">
              <a:solidFill>
                <a:srgbClr val="605D5C"/>
              </a:solidFill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solidFill>
                <a:srgbClr val="605D5C"/>
              </a:solidFill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solidFill>
                  <a:srgbClr val="605D5C"/>
                </a:solidFill>
                <a:latin typeface="Calibri Light"/>
                <a:cs typeface="Calibri Light"/>
              </a:rPr>
              <a:t>FB </a:t>
            </a:r>
            <a:r>
              <a:rPr lang="en-US" sz="2400" spc="-10" dirty="0" err="1">
                <a:solidFill>
                  <a:srgbClr val="605D5C"/>
                </a:solidFill>
                <a:latin typeface="Calibri Light"/>
                <a:cs typeface="Calibri Light"/>
              </a:rPr>
              <a:t>Lietuvos</a:t>
            </a:r>
            <a:r>
              <a:rPr lang="en-US" sz="2400" spc="-10" dirty="0">
                <a:solidFill>
                  <a:srgbClr val="605D5C"/>
                </a:solidFill>
                <a:latin typeface="Calibri Light"/>
                <a:cs typeface="Calibri Light"/>
              </a:rPr>
              <a:t> </a:t>
            </a:r>
            <a:r>
              <a:rPr lang="en-US" sz="2400" spc="-10" dirty="0" err="1">
                <a:solidFill>
                  <a:srgbClr val="605D5C"/>
                </a:solidFill>
                <a:latin typeface="Calibri Light"/>
                <a:cs typeface="Calibri Light"/>
              </a:rPr>
              <a:t>antstoliai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194" y="570623"/>
            <a:ext cx="4220210" cy="9575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227455">
              <a:lnSpc>
                <a:spcPts val="2300"/>
              </a:lnSpc>
              <a:spcBef>
                <a:spcPts val="459"/>
              </a:spcBef>
            </a:pPr>
            <a:r>
              <a:rPr sz="2200" spc="-10" dirty="0">
                <a:solidFill>
                  <a:srgbClr val="800000"/>
                </a:solidFill>
              </a:rPr>
              <a:t>ENFORCEMENT  </a:t>
            </a:r>
            <a:r>
              <a:rPr sz="2200" spc="-25" dirty="0">
                <a:solidFill>
                  <a:srgbClr val="800000"/>
                </a:solidFill>
              </a:rPr>
              <a:t>INTEGRATED INFORMATION</a:t>
            </a:r>
            <a:r>
              <a:rPr sz="2200" spc="-20" dirty="0">
                <a:solidFill>
                  <a:srgbClr val="800000"/>
                </a:solidFill>
              </a:rPr>
              <a:t> </a:t>
            </a:r>
            <a:r>
              <a:rPr sz="2200" spc="-10" dirty="0">
                <a:solidFill>
                  <a:srgbClr val="800000"/>
                </a:solidFill>
              </a:rPr>
              <a:t>SYSTEMS</a:t>
            </a:r>
            <a:endParaRPr sz="2200"/>
          </a:p>
          <a:p>
            <a:pPr marL="1342390">
              <a:lnSpc>
                <a:spcPts val="2380"/>
              </a:lnSpc>
            </a:pPr>
            <a:r>
              <a:rPr sz="2200" spc="-5" dirty="0">
                <a:solidFill>
                  <a:srgbClr val="800000"/>
                </a:solidFill>
              </a:rPr>
              <a:t>IN</a:t>
            </a:r>
            <a:r>
              <a:rPr sz="2200" spc="-10" dirty="0">
                <a:solidFill>
                  <a:srgbClr val="800000"/>
                </a:solidFill>
              </a:rPr>
              <a:t> LITHUANIA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487898" y="2460456"/>
            <a:ext cx="4571998" cy="2994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0013" y="2475401"/>
            <a:ext cx="4629148" cy="2979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306" y="822844"/>
            <a:ext cx="408299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2800" b="0" dirty="0">
                <a:latin typeface="Calibri"/>
                <a:cs typeface="Calibri"/>
              </a:rPr>
              <a:t>SYSTEM </a:t>
            </a:r>
            <a:r>
              <a:rPr sz="2800" b="0" dirty="0">
                <a:latin typeface="Calibri"/>
                <a:cs typeface="Calibri"/>
              </a:rPr>
              <a:t>FUNCTIONS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059" y="1977934"/>
            <a:ext cx="8863330" cy="1035050"/>
          </a:xfrm>
          <a:custGeom>
            <a:avLst/>
            <a:gdLst/>
            <a:ahLst/>
            <a:cxnLst/>
            <a:rect l="l" t="t" r="r" b="b"/>
            <a:pathLst>
              <a:path w="8863330" h="1035050">
                <a:moveTo>
                  <a:pt x="8759468" y="0"/>
                </a:moveTo>
                <a:lnTo>
                  <a:pt x="103479" y="0"/>
                </a:lnTo>
                <a:lnTo>
                  <a:pt x="63200" y="8131"/>
                </a:lnTo>
                <a:lnTo>
                  <a:pt x="30308" y="30308"/>
                </a:lnTo>
                <a:lnTo>
                  <a:pt x="8131" y="63201"/>
                </a:lnTo>
                <a:lnTo>
                  <a:pt x="0" y="103480"/>
                </a:lnTo>
                <a:lnTo>
                  <a:pt x="0" y="931321"/>
                </a:lnTo>
                <a:lnTo>
                  <a:pt x="8131" y="971601"/>
                </a:lnTo>
                <a:lnTo>
                  <a:pt x="30308" y="1004493"/>
                </a:lnTo>
                <a:lnTo>
                  <a:pt x="63200" y="1026670"/>
                </a:lnTo>
                <a:lnTo>
                  <a:pt x="103479" y="1034802"/>
                </a:lnTo>
                <a:lnTo>
                  <a:pt x="8759468" y="1034802"/>
                </a:lnTo>
                <a:lnTo>
                  <a:pt x="8799747" y="1026670"/>
                </a:lnTo>
                <a:lnTo>
                  <a:pt x="8832639" y="1004493"/>
                </a:lnTo>
                <a:lnTo>
                  <a:pt x="8854816" y="971601"/>
                </a:lnTo>
                <a:lnTo>
                  <a:pt x="8862948" y="931321"/>
                </a:lnTo>
                <a:lnTo>
                  <a:pt x="8862948" y="103480"/>
                </a:lnTo>
                <a:lnTo>
                  <a:pt x="8854816" y="63201"/>
                </a:lnTo>
                <a:lnTo>
                  <a:pt x="8832639" y="30308"/>
                </a:lnTo>
                <a:lnTo>
                  <a:pt x="8799747" y="8131"/>
                </a:lnTo>
                <a:lnTo>
                  <a:pt x="8759468" y="0"/>
                </a:lnTo>
                <a:close/>
              </a:path>
            </a:pathLst>
          </a:custGeom>
          <a:solidFill>
            <a:srgbClr val="3989C3">
              <a:alpha val="9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82934" y="2216163"/>
            <a:ext cx="60818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cs typeface="Calibri"/>
              </a:rPr>
              <a:t>ENFORCEMENT</a:t>
            </a:r>
            <a:r>
              <a:rPr sz="1800" spc="50" dirty="0">
                <a:cs typeface="Calibri"/>
              </a:rPr>
              <a:t> </a:t>
            </a:r>
            <a:r>
              <a:rPr lang="lt-LT" sz="1800" dirty="0">
                <a:cs typeface="Calibri"/>
              </a:rPr>
              <a:t>CASES REGISTER, </a:t>
            </a:r>
            <a:r>
              <a:rPr lang="lt-LT" dirty="0">
                <a:cs typeface="Calibri"/>
              </a:rPr>
              <a:t>FORMATION OF DOCUMENTS, FINANCIAL ACOUNTING</a:t>
            </a:r>
            <a:endParaRPr sz="1800"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848" y="2055502"/>
            <a:ext cx="1086082" cy="82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847" y="2055502"/>
            <a:ext cx="1086485" cy="828040"/>
          </a:xfrm>
          <a:custGeom>
            <a:avLst/>
            <a:gdLst/>
            <a:ahLst/>
            <a:cxnLst/>
            <a:rect l="l" t="t" r="r" b="b"/>
            <a:pathLst>
              <a:path w="1086485" h="828039">
                <a:moveTo>
                  <a:pt x="0" y="82784"/>
                </a:moveTo>
                <a:lnTo>
                  <a:pt x="6505" y="50560"/>
                </a:lnTo>
                <a:lnTo>
                  <a:pt x="24246" y="24246"/>
                </a:lnTo>
                <a:lnTo>
                  <a:pt x="50560" y="6505"/>
                </a:lnTo>
                <a:lnTo>
                  <a:pt x="82783" y="0"/>
                </a:lnTo>
                <a:lnTo>
                  <a:pt x="1003298" y="0"/>
                </a:lnTo>
                <a:lnTo>
                  <a:pt x="1035521" y="6505"/>
                </a:lnTo>
                <a:lnTo>
                  <a:pt x="1061835" y="24246"/>
                </a:lnTo>
                <a:lnTo>
                  <a:pt x="1079577" y="50560"/>
                </a:lnTo>
                <a:lnTo>
                  <a:pt x="1086082" y="82784"/>
                </a:lnTo>
                <a:lnTo>
                  <a:pt x="1086082" y="745056"/>
                </a:lnTo>
                <a:lnTo>
                  <a:pt x="1079577" y="777280"/>
                </a:lnTo>
                <a:lnTo>
                  <a:pt x="1061835" y="803593"/>
                </a:lnTo>
                <a:lnTo>
                  <a:pt x="1035521" y="821335"/>
                </a:lnTo>
                <a:lnTo>
                  <a:pt x="1003298" y="827840"/>
                </a:lnTo>
                <a:lnTo>
                  <a:pt x="82783" y="827840"/>
                </a:lnTo>
                <a:lnTo>
                  <a:pt x="50560" y="821335"/>
                </a:lnTo>
                <a:lnTo>
                  <a:pt x="24246" y="803593"/>
                </a:lnTo>
                <a:lnTo>
                  <a:pt x="6505" y="777280"/>
                </a:lnTo>
                <a:lnTo>
                  <a:pt x="0" y="745056"/>
                </a:lnTo>
                <a:lnTo>
                  <a:pt x="0" y="8278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059" y="3063877"/>
            <a:ext cx="8863330" cy="1035050"/>
          </a:xfrm>
          <a:custGeom>
            <a:avLst/>
            <a:gdLst/>
            <a:ahLst/>
            <a:cxnLst/>
            <a:rect l="l" t="t" r="r" b="b"/>
            <a:pathLst>
              <a:path w="8863330" h="1035050">
                <a:moveTo>
                  <a:pt x="8759468" y="0"/>
                </a:moveTo>
                <a:lnTo>
                  <a:pt x="103479" y="0"/>
                </a:lnTo>
                <a:lnTo>
                  <a:pt x="63200" y="8131"/>
                </a:lnTo>
                <a:lnTo>
                  <a:pt x="30308" y="30308"/>
                </a:lnTo>
                <a:lnTo>
                  <a:pt x="8131" y="63200"/>
                </a:lnTo>
                <a:lnTo>
                  <a:pt x="0" y="103479"/>
                </a:lnTo>
                <a:lnTo>
                  <a:pt x="0" y="931321"/>
                </a:lnTo>
                <a:lnTo>
                  <a:pt x="8131" y="971600"/>
                </a:lnTo>
                <a:lnTo>
                  <a:pt x="30308" y="1004492"/>
                </a:lnTo>
                <a:lnTo>
                  <a:pt x="63200" y="1026669"/>
                </a:lnTo>
                <a:lnTo>
                  <a:pt x="103479" y="1034801"/>
                </a:lnTo>
                <a:lnTo>
                  <a:pt x="8759468" y="1034801"/>
                </a:lnTo>
                <a:lnTo>
                  <a:pt x="8799747" y="1026669"/>
                </a:lnTo>
                <a:lnTo>
                  <a:pt x="8832639" y="1004492"/>
                </a:lnTo>
                <a:lnTo>
                  <a:pt x="8854816" y="971600"/>
                </a:lnTo>
                <a:lnTo>
                  <a:pt x="8862948" y="931321"/>
                </a:lnTo>
                <a:lnTo>
                  <a:pt x="8862948" y="103479"/>
                </a:lnTo>
                <a:lnTo>
                  <a:pt x="8854816" y="63200"/>
                </a:lnTo>
                <a:lnTo>
                  <a:pt x="8832639" y="30308"/>
                </a:lnTo>
                <a:lnTo>
                  <a:pt x="8799747" y="8131"/>
                </a:lnTo>
                <a:lnTo>
                  <a:pt x="8759468" y="0"/>
                </a:lnTo>
                <a:close/>
              </a:path>
            </a:pathLst>
          </a:custGeom>
          <a:solidFill>
            <a:srgbClr val="3989C3">
              <a:alpha val="76858"/>
            </a:srgbClr>
          </a:solidFill>
        </p:spPr>
        <p:txBody>
          <a:bodyPr wrap="square" lIns="0" tIns="0" rIns="0" bIns="0" rtlCol="0"/>
          <a:lstStyle/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endParaRPr lang="en-US" dirty="0"/>
          </a:p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r>
              <a:rPr lang="en-US" dirty="0"/>
              <a:t>ELECTRONIC </a:t>
            </a:r>
            <a:r>
              <a:rPr lang="en-US" spc="-5" dirty="0"/>
              <a:t>ENQUIRIES </a:t>
            </a:r>
            <a:r>
              <a:rPr lang="en-US" dirty="0"/>
              <a:t>TO OTHER </a:t>
            </a:r>
            <a:r>
              <a:rPr lang="en-US" spc="-5" dirty="0"/>
              <a:t>REGISTERS AND </a:t>
            </a:r>
            <a:r>
              <a:rPr lang="en-US" dirty="0"/>
              <a:t>INFORMATION  </a:t>
            </a:r>
            <a:r>
              <a:rPr lang="en-US" spc="-5" dirty="0"/>
              <a:t>SYSTEMS</a:t>
            </a:r>
          </a:p>
        </p:txBody>
      </p:sp>
      <p:sp>
        <p:nvSpPr>
          <p:cNvPr id="8" name="object 8"/>
          <p:cNvSpPr/>
          <p:nvPr/>
        </p:nvSpPr>
        <p:spPr>
          <a:xfrm>
            <a:off x="804059" y="3132063"/>
            <a:ext cx="1165871" cy="914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847" y="3219009"/>
            <a:ext cx="1086485" cy="828040"/>
          </a:xfrm>
          <a:custGeom>
            <a:avLst/>
            <a:gdLst/>
            <a:ahLst/>
            <a:cxnLst/>
            <a:rect l="l" t="t" r="r" b="b"/>
            <a:pathLst>
              <a:path w="1086485" h="828039">
                <a:moveTo>
                  <a:pt x="0" y="82784"/>
                </a:moveTo>
                <a:lnTo>
                  <a:pt x="6505" y="50560"/>
                </a:lnTo>
                <a:lnTo>
                  <a:pt x="24246" y="24246"/>
                </a:lnTo>
                <a:lnTo>
                  <a:pt x="50560" y="6505"/>
                </a:lnTo>
                <a:lnTo>
                  <a:pt x="82783" y="0"/>
                </a:lnTo>
                <a:lnTo>
                  <a:pt x="1003298" y="0"/>
                </a:lnTo>
                <a:lnTo>
                  <a:pt x="1035521" y="6505"/>
                </a:lnTo>
                <a:lnTo>
                  <a:pt x="1061835" y="24246"/>
                </a:lnTo>
                <a:lnTo>
                  <a:pt x="1079577" y="50560"/>
                </a:lnTo>
                <a:lnTo>
                  <a:pt x="1086082" y="82784"/>
                </a:lnTo>
                <a:lnTo>
                  <a:pt x="1086082" y="745056"/>
                </a:lnTo>
                <a:lnTo>
                  <a:pt x="1079577" y="777280"/>
                </a:lnTo>
                <a:lnTo>
                  <a:pt x="1061835" y="803593"/>
                </a:lnTo>
                <a:lnTo>
                  <a:pt x="1035521" y="821335"/>
                </a:lnTo>
                <a:lnTo>
                  <a:pt x="1003298" y="827840"/>
                </a:lnTo>
                <a:lnTo>
                  <a:pt x="82783" y="827840"/>
                </a:lnTo>
                <a:lnTo>
                  <a:pt x="50560" y="821335"/>
                </a:lnTo>
                <a:lnTo>
                  <a:pt x="24246" y="803593"/>
                </a:lnTo>
                <a:lnTo>
                  <a:pt x="6505" y="777280"/>
                </a:lnTo>
                <a:lnTo>
                  <a:pt x="0" y="745056"/>
                </a:lnTo>
                <a:lnTo>
                  <a:pt x="0" y="8278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059" y="4253517"/>
            <a:ext cx="8863330" cy="1035050"/>
          </a:xfrm>
          <a:custGeom>
            <a:avLst/>
            <a:gdLst/>
            <a:ahLst/>
            <a:cxnLst/>
            <a:rect l="l" t="t" r="r" b="b"/>
            <a:pathLst>
              <a:path w="8863330" h="1035050">
                <a:moveTo>
                  <a:pt x="8759468" y="0"/>
                </a:moveTo>
                <a:lnTo>
                  <a:pt x="103479" y="0"/>
                </a:lnTo>
                <a:lnTo>
                  <a:pt x="63200" y="8131"/>
                </a:lnTo>
                <a:lnTo>
                  <a:pt x="30308" y="30308"/>
                </a:lnTo>
                <a:lnTo>
                  <a:pt x="8131" y="63200"/>
                </a:lnTo>
                <a:lnTo>
                  <a:pt x="0" y="103479"/>
                </a:lnTo>
                <a:lnTo>
                  <a:pt x="0" y="931321"/>
                </a:lnTo>
                <a:lnTo>
                  <a:pt x="8131" y="971600"/>
                </a:lnTo>
                <a:lnTo>
                  <a:pt x="30308" y="1004492"/>
                </a:lnTo>
                <a:lnTo>
                  <a:pt x="63200" y="1026669"/>
                </a:lnTo>
                <a:lnTo>
                  <a:pt x="103479" y="1034801"/>
                </a:lnTo>
                <a:lnTo>
                  <a:pt x="8759468" y="1034801"/>
                </a:lnTo>
                <a:lnTo>
                  <a:pt x="8799747" y="1026669"/>
                </a:lnTo>
                <a:lnTo>
                  <a:pt x="8832639" y="1004492"/>
                </a:lnTo>
                <a:lnTo>
                  <a:pt x="8854816" y="971600"/>
                </a:lnTo>
                <a:lnTo>
                  <a:pt x="8862948" y="931321"/>
                </a:lnTo>
                <a:lnTo>
                  <a:pt x="8862948" y="103479"/>
                </a:lnTo>
                <a:lnTo>
                  <a:pt x="8854816" y="63200"/>
                </a:lnTo>
                <a:lnTo>
                  <a:pt x="8832639" y="30308"/>
                </a:lnTo>
                <a:lnTo>
                  <a:pt x="8799747" y="8131"/>
                </a:lnTo>
                <a:lnTo>
                  <a:pt x="8759468" y="0"/>
                </a:lnTo>
                <a:close/>
              </a:path>
            </a:pathLst>
          </a:custGeom>
          <a:solidFill>
            <a:srgbClr val="3989C3"/>
          </a:solidFill>
        </p:spPr>
        <p:txBody>
          <a:bodyPr wrap="square" lIns="0" tIns="0" rIns="0" bIns="0" rtlCol="0"/>
          <a:lstStyle/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endParaRPr lang="en-US" dirty="0"/>
          </a:p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r>
              <a:rPr lang="en-US" dirty="0"/>
              <a:t>E-AUCTIONS PORTAL</a:t>
            </a:r>
            <a:r>
              <a:rPr lang="en-US" spc="-5" dirty="0"/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36009" y="3296544"/>
            <a:ext cx="6003925" cy="74892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3847" y="4382508"/>
            <a:ext cx="1086485" cy="828040"/>
          </a:xfrm>
          <a:custGeom>
            <a:avLst/>
            <a:gdLst/>
            <a:ahLst/>
            <a:cxnLst/>
            <a:rect l="l" t="t" r="r" b="b"/>
            <a:pathLst>
              <a:path w="1086485" h="828039">
                <a:moveTo>
                  <a:pt x="0" y="82783"/>
                </a:moveTo>
                <a:lnTo>
                  <a:pt x="6505" y="50560"/>
                </a:lnTo>
                <a:lnTo>
                  <a:pt x="24246" y="24246"/>
                </a:lnTo>
                <a:lnTo>
                  <a:pt x="50560" y="6505"/>
                </a:lnTo>
                <a:lnTo>
                  <a:pt x="82783" y="0"/>
                </a:lnTo>
                <a:lnTo>
                  <a:pt x="1003298" y="0"/>
                </a:lnTo>
                <a:lnTo>
                  <a:pt x="1035521" y="6505"/>
                </a:lnTo>
                <a:lnTo>
                  <a:pt x="1061835" y="24246"/>
                </a:lnTo>
                <a:lnTo>
                  <a:pt x="1079577" y="50560"/>
                </a:lnTo>
                <a:lnTo>
                  <a:pt x="1086082" y="82783"/>
                </a:lnTo>
                <a:lnTo>
                  <a:pt x="1086082" y="745056"/>
                </a:lnTo>
                <a:lnTo>
                  <a:pt x="1079577" y="777279"/>
                </a:lnTo>
                <a:lnTo>
                  <a:pt x="1061835" y="803593"/>
                </a:lnTo>
                <a:lnTo>
                  <a:pt x="1035521" y="821335"/>
                </a:lnTo>
                <a:lnTo>
                  <a:pt x="1003298" y="827840"/>
                </a:lnTo>
                <a:lnTo>
                  <a:pt x="82783" y="827840"/>
                </a:lnTo>
                <a:lnTo>
                  <a:pt x="50560" y="821335"/>
                </a:lnTo>
                <a:lnTo>
                  <a:pt x="24246" y="803593"/>
                </a:lnTo>
                <a:lnTo>
                  <a:pt x="6505" y="777279"/>
                </a:lnTo>
                <a:lnTo>
                  <a:pt x="0" y="745056"/>
                </a:lnTo>
                <a:lnTo>
                  <a:pt x="0" y="8278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4059" y="5395390"/>
            <a:ext cx="8863330" cy="1035050"/>
          </a:xfrm>
          <a:custGeom>
            <a:avLst/>
            <a:gdLst/>
            <a:ahLst/>
            <a:cxnLst/>
            <a:rect l="l" t="t" r="r" b="b"/>
            <a:pathLst>
              <a:path w="8863330" h="1035050">
                <a:moveTo>
                  <a:pt x="8759468" y="0"/>
                </a:moveTo>
                <a:lnTo>
                  <a:pt x="103479" y="0"/>
                </a:lnTo>
                <a:lnTo>
                  <a:pt x="63200" y="8131"/>
                </a:lnTo>
                <a:lnTo>
                  <a:pt x="30308" y="30308"/>
                </a:lnTo>
                <a:lnTo>
                  <a:pt x="8131" y="63200"/>
                </a:lnTo>
                <a:lnTo>
                  <a:pt x="0" y="103479"/>
                </a:lnTo>
                <a:lnTo>
                  <a:pt x="0" y="931322"/>
                </a:lnTo>
                <a:lnTo>
                  <a:pt x="8131" y="971601"/>
                </a:lnTo>
                <a:lnTo>
                  <a:pt x="30308" y="1004493"/>
                </a:lnTo>
                <a:lnTo>
                  <a:pt x="63200" y="1026670"/>
                </a:lnTo>
                <a:lnTo>
                  <a:pt x="103479" y="1034802"/>
                </a:lnTo>
                <a:lnTo>
                  <a:pt x="8759468" y="1034802"/>
                </a:lnTo>
                <a:lnTo>
                  <a:pt x="8799747" y="1026670"/>
                </a:lnTo>
                <a:lnTo>
                  <a:pt x="8832639" y="1004493"/>
                </a:lnTo>
                <a:lnTo>
                  <a:pt x="8854816" y="971601"/>
                </a:lnTo>
                <a:lnTo>
                  <a:pt x="8862948" y="931322"/>
                </a:lnTo>
                <a:lnTo>
                  <a:pt x="8862948" y="103479"/>
                </a:lnTo>
                <a:lnTo>
                  <a:pt x="8854816" y="63200"/>
                </a:lnTo>
                <a:lnTo>
                  <a:pt x="8832639" y="30308"/>
                </a:lnTo>
                <a:lnTo>
                  <a:pt x="8799747" y="8131"/>
                </a:lnTo>
                <a:lnTo>
                  <a:pt x="8759468" y="0"/>
                </a:lnTo>
                <a:close/>
              </a:path>
            </a:pathLst>
          </a:custGeom>
          <a:solidFill>
            <a:srgbClr val="3989C3">
              <a:alpha val="50199"/>
            </a:srgbClr>
          </a:solidFill>
        </p:spPr>
        <p:txBody>
          <a:bodyPr wrap="square" lIns="0" tIns="0" rIns="0" bIns="0" rtlCol="0"/>
          <a:lstStyle/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endParaRPr lang="en-US" dirty="0"/>
          </a:p>
          <a:p>
            <a:pPr marL="1567180" marR="421005">
              <a:lnSpc>
                <a:spcPts val="1900"/>
              </a:lnSpc>
              <a:spcBef>
                <a:spcPts val="380"/>
              </a:spcBef>
            </a:pPr>
            <a:r>
              <a:rPr lang="en-US" dirty="0"/>
              <a:t>FORMATION OF STATISTICAL DATA</a:t>
            </a:r>
            <a:endParaRPr lang="en-US" spc="-5" dirty="0"/>
          </a:p>
        </p:txBody>
      </p:sp>
      <p:sp>
        <p:nvSpPr>
          <p:cNvPr id="15" name="object 15"/>
          <p:cNvSpPr/>
          <p:nvPr/>
        </p:nvSpPr>
        <p:spPr>
          <a:xfrm>
            <a:off x="804059" y="5395390"/>
            <a:ext cx="8863330" cy="1035050"/>
          </a:xfrm>
          <a:custGeom>
            <a:avLst/>
            <a:gdLst/>
            <a:ahLst/>
            <a:cxnLst/>
            <a:rect l="l" t="t" r="r" b="b"/>
            <a:pathLst>
              <a:path w="8863330" h="1035050">
                <a:moveTo>
                  <a:pt x="0" y="103479"/>
                </a:moveTo>
                <a:lnTo>
                  <a:pt x="8131" y="63200"/>
                </a:lnTo>
                <a:lnTo>
                  <a:pt x="30308" y="30308"/>
                </a:lnTo>
                <a:lnTo>
                  <a:pt x="63200" y="8131"/>
                </a:lnTo>
                <a:lnTo>
                  <a:pt x="103479" y="0"/>
                </a:lnTo>
                <a:lnTo>
                  <a:pt x="8759467" y="0"/>
                </a:lnTo>
                <a:lnTo>
                  <a:pt x="8799746" y="8131"/>
                </a:lnTo>
                <a:lnTo>
                  <a:pt x="8832638" y="30308"/>
                </a:lnTo>
                <a:lnTo>
                  <a:pt x="8854815" y="63200"/>
                </a:lnTo>
                <a:lnTo>
                  <a:pt x="8862947" y="103479"/>
                </a:lnTo>
                <a:lnTo>
                  <a:pt x="8862947" y="931321"/>
                </a:lnTo>
                <a:lnTo>
                  <a:pt x="8854815" y="971600"/>
                </a:lnTo>
                <a:lnTo>
                  <a:pt x="8832638" y="1004493"/>
                </a:lnTo>
                <a:lnTo>
                  <a:pt x="8799746" y="1026669"/>
                </a:lnTo>
                <a:lnTo>
                  <a:pt x="8759467" y="1034801"/>
                </a:lnTo>
                <a:lnTo>
                  <a:pt x="103479" y="1034801"/>
                </a:lnTo>
                <a:lnTo>
                  <a:pt x="63200" y="1026669"/>
                </a:lnTo>
                <a:lnTo>
                  <a:pt x="30308" y="1004493"/>
                </a:lnTo>
                <a:lnTo>
                  <a:pt x="8131" y="971600"/>
                </a:lnTo>
                <a:lnTo>
                  <a:pt x="0" y="931321"/>
                </a:lnTo>
                <a:lnTo>
                  <a:pt x="0" y="10347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81307" y="2019359"/>
            <a:ext cx="1086082" cy="827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751" y="5546014"/>
            <a:ext cx="1086485" cy="828040"/>
          </a:xfrm>
          <a:custGeom>
            <a:avLst/>
            <a:gdLst/>
            <a:ahLst/>
            <a:cxnLst/>
            <a:rect l="l" t="t" r="r" b="b"/>
            <a:pathLst>
              <a:path w="1086485" h="828039">
                <a:moveTo>
                  <a:pt x="0" y="82783"/>
                </a:moveTo>
                <a:lnTo>
                  <a:pt x="6505" y="50560"/>
                </a:lnTo>
                <a:lnTo>
                  <a:pt x="24246" y="24246"/>
                </a:lnTo>
                <a:lnTo>
                  <a:pt x="50560" y="6505"/>
                </a:lnTo>
                <a:lnTo>
                  <a:pt x="82783" y="0"/>
                </a:lnTo>
                <a:lnTo>
                  <a:pt x="1003298" y="0"/>
                </a:lnTo>
                <a:lnTo>
                  <a:pt x="1035521" y="6505"/>
                </a:lnTo>
                <a:lnTo>
                  <a:pt x="1061835" y="24246"/>
                </a:lnTo>
                <a:lnTo>
                  <a:pt x="1079577" y="50560"/>
                </a:lnTo>
                <a:lnTo>
                  <a:pt x="1086082" y="82783"/>
                </a:lnTo>
                <a:lnTo>
                  <a:pt x="1086082" y="745056"/>
                </a:lnTo>
                <a:lnTo>
                  <a:pt x="1079577" y="777280"/>
                </a:lnTo>
                <a:lnTo>
                  <a:pt x="1061835" y="803593"/>
                </a:lnTo>
                <a:lnTo>
                  <a:pt x="1035521" y="821335"/>
                </a:lnTo>
                <a:lnTo>
                  <a:pt x="1003298" y="827840"/>
                </a:lnTo>
                <a:lnTo>
                  <a:pt x="82783" y="827840"/>
                </a:lnTo>
                <a:lnTo>
                  <a:pt x="50560" y="821335"/>
                </a:lnTo>
                <a:lnTo>
                  <a:pt x="24246" y="803593"/>
                </a:lnTo>
                <a:lnTo>
                  <a:pt x="6505" y="777280"/>
                </a:lnTo>
                <a:lnTo>
                  <a:pt x="0" y="745056"/>
                </a:lnTo>
                <a:lnTo>
                  <a:pt x="0" y="8278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6772" y="6191135"/>
            <a:ext cx="967105" cy="847725"/>
          </a:xfrm>
          <a:custGeom>
            <a:avLst/>
            <a:gdLst/>
            <a:ahLst/>
            <a:cxnLst/>
            <a:rect l="l" t="t" r="r" b="b"/>
            <a:pathLst>
              <a:path w="967104" h="847725">
                <a:moveTo>
                  <a:pt x="0" y="0"/>
                </a:moveTo>
                <a:lnTo>
                  <a:pt x="966627" y="0"/>
                </a:lnTo>
                <a:lnTo>
                  <a:pt x="966627" y="847447"/>
                </a:lnTo>
                <a:lnTo>
                  <a:pt x="0" y="847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>
            <a:extLst>
              <a:ext uri="{FF2B5EF4-FFF2-40B4-BE49-F238E27FC236}">
                <a16:creationId xmlns="" xmlns:a16="http://schemas.microsoft.com/office/drawing/2014/main" id="{0E61B680-AA73-4F4A-88A5-53AD32442AC9}"/>
              </a:ext>
            </a:extLst>
          </p:cNvPr>
          <p:cNvSpPr/>
          <p:nvPr/>
        </p:nvSpPr>
        <p:spPr>
          <a:xfrm>
            <a:off x="946669" y="5546014"/>
            <a:ext cx="1067651" cy="753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BA8E2612-15BF-EB4E-B8A4-60DD4AECD9F9}"/>
              </a:ext>
            </a:extLst>
          </p:cNvPr>
          <p:cNvSpPr/>
          <p:nvPr/>
        </p:nvSpPr>
        <p:spPr>
          <a:xfrm>
            <a:off x="883846" y="4361485"/>
            <a:ext cx="996247" cy="819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>
            <a:extLst>
              <a:ext uri="{FF2B5EF4-FFF2-40B4-BE49-F238E27FC236}">
                <a16:creationId xmlns="" xmlns:a16="http://schemas.microsoft.com/office/drawing/2014/main" id="{8EECFCC3-3BCA-134A-A124-B951197C13CF}"/>
              </a:ext>
            </a:extLst>
          </p:cNvPr>
          <p:cNvSpPr/>
          <p:nvPr/>
        </p:nvSpPr>
        <p:spPr>
          <a:xfrm>
            <a:off x="8632529" y="5418334"/>
            <a:ext cx="1001843" cy="95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="" xmlns:a16="http://schemas.microsoft.com/office/drawing/2014/main" id="{66E81168-66C1-C24E-8708-86F071B25212}"/>
              </a:ext>
            </a:extLst>
          </p:cNvPr>
          <p:cNvSpPr/>
          <p:nvPr/>
        </p:nvSpPr>
        <p:spPr>
          <a:xfrm>
            <a:off x="8601893" y="3079867"/>
            <a:ext cx="1044910" cy="96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8">
            <a:extLst>
              <a:ext uri="{FF2B5EF4-FFF2-40B4-BE49-F238E27FC236}">
                <a16:creationId xmlns="" xmlns:a16="http://schemas.microsoft.com/office/drawing/2014/main" id="{A0E01119-04CC-9E48-A783-0B2C3D7C2438}"/>
              </a:ext>
            </a:extLst>
          </p:cNvPr>
          <p:cNvSpPr/>
          <p:nvPr/>
        </p:nvSpPr>
        <p:spPr>
          <a:xfrm>
            <a:off x="8651453" y="4278135"/>
            <a:ext cx="1015935" cy="932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75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0710"/>
            <a:ext cx="10693400" cy="68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8124" y="1834266"/>
            <a:ext cx="2304415" cy="1152525"/>
          </a:xfrm>
          <a:custGeom>
            <a:avLst/>
            <a:gdLst/>
            <a:ahLst/>
            <a:cxnLst/>
            <a:rect l="l" t="t" r="r" b="b"/>
            <a:pathLst>
              <a:path w="2304415" h="1152525">
                <a:moveTo>
                  <a:pt x="2188664" y="0"/>
                </a:moveTo>
                <a:lnTo>
                  <a:pt x="115192" y="0"/>
                </a:lnTo>
                <a:lnTo>
                  <a:pt x="70354" y="9052"/>
                </a:lnTo>
                <a:lnTo>
                  <a:pt x="33739" y="33739"/>
                </a:lnTo>
                <a:lnTo>
                  <a:pt x="9052" y="70354"/>
                </a:lnTo>
                <a:lnTo>
                  <a:pt x="0" y="115192"/>
                </a:lnTo>
                <a:lnTo>
                  <a:pt x="0" y="1036735"/>
                </a:lnTo>
                <a:lnTo>
                  <a:pt x="9052" y="1081573"/>
                </a:lnTo>
                <a:lnTo>
                  <a:pt x="33739" y="1118189"/>
                </a:lnTo>
                <a:lnTo>
                  <a:pt x="70354" y="1142876"/>
                </a:lnTo>
                <a:lnTo>
                  <a:pt x="115192" y="1151929"/>
                </a:lnTo>
                <a:lnTo>
                  <a:pt x="2188664" y="1151929"/>
                </a:lnTo>
                <a:lnTo>
                  <a:pt x="2233503" y="1142876"/>
                </a:lnTo>
                <a:lnTo>
                  <a:pt x="2270118" y="1118189"/>
                </a:lnTo>
                <a:lnTo>
                  <a:pt x="2294806" y="1081573"/>
                </a:lnTo>
                <a:lnTo>
                  <a:pt x="2303858" y="1036735"/>
                </a:lnTo>
                <a:lnTo>
                  <a:pt x="2303858" y="115192"/>
                </a:lnTo>
                <a:lnTo>
                  <a:pt x="2294806" y="70354"/>
                </a:lnTo>
                <a:lnTo>
                  <a:pt x="2270118" y="33739"/>
                </a:lnTo>
                <a:lnTo>
                  <a:pt x="2233503" y="9052"/>
                </a:lnTo>
                <a:lnTo>
                  <a:pt x="2188664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7286" y="2095270"/>
            <a:ext cx="2012950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9860" marR="5080" indent="-137795">
              <a:lnSpc>
                <a:spcPts val="2100"/>
              </a:lnSpc>
              <a:spcBef>
                <a:spcPts val="420"/>
              </a:spcBef>
            </a:pP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PROPERTY</a:t>
            </a:r>
            <a:r>
              <a:rPr sz="20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SUBJECT  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FORCED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SALE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8509" y="2986195"/>
            <a:ext cx="230504" cy="864235"/>
          </a:xfrm>
          <a:custGeom>
            <a:avLst/>
            <a:gdLst/>
            <a:ahLst/>
            <a:cxnLst/>
            <a:rect l="l" t="t" r="r" b="b"/>
            <a:pathLst>
              <a:path w="230505" h="864235">
                <a:moveTo>
                  <a:pt x="0" y="0"/>
                </a:moveTo>
                <a:lnTo>
                  <a:pt x="0" y="863946"/>
                </a:lnTo>
                <a:lnTo>
                  <a:pt x="230384" y="863946"/>
                </a:lnTo>
              </a:path>
            </a:pathLst>
          </a:custGeom>
          <a:ln w="12699">
            <a:solidFill>
              <a:srgbClr val="737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8895" y="3274178"/>
            <a:ext cx="1843405" cy="1152525"/>
          </a:xfrm>
          <a:custGeom>
            <a:avLst/>
            <a:gdLst/>
            <a:ahLst/>
            <a:cxnLst/>
            <a:rect l="l" t="t" r="r" b="b"/>
            <a:pathLst>
              <a:path w="1843404" h="1152525">
                <a:moveTo>
                  <a:pt x="0" y="115192"/>
                </a:moveTo>
                <a:lnTo>
                  <a:pt x="9052" y="70354"/>
                </a:lnTo>
                <a:lnTo>
                  <a:pt x="33739" y="33739"/>
                </a:lnTo>
                <a:lnTo>
                  <a:pt x="70354" y="9052"/>
                </a:lnTo>
                <a:lnTo>
                  <a:pt x="115193" y="0"/>
                </a:lnTo>
                <a:lnTo>
                  <a:pt x="1727893" y="0"/>
                </a:lnTo>
                <a:lnTo>
                  <a:pt x="1772731" y="9052"/>
                </a:lnTo>
                <a:lnTo>
                  <a:pt x="1809347" y="33739"/>
                </a:lnTo>
                <a:lnTo>
                  <a:pt x="1834034" y="70354"/>
                </a:lnTo>
                <a:lnTo>
                  <a:pt x="1843086" y="115192"/>
                </a:lnTo>
                <a:lnTo>
                  <a:pt x="1843086" y="1036735"/>
                </a:lnTo>
                <a:lnTo>
                  <a:pt x="1834034" y="1081573"/>
                </a:lnTo>
                <a:lnTo>
                  <a:pt x="1809347" y="1118189"/>
                </a:lnTo>
                <a:lnTo>
                  <a:pt x="1772731" y="1142876"/>
                </a:lnTo>
                <a:lnTo>
                  <a:pt x="1727893" y="1151928"/>
                </a:lnTo>
                <a:lnTo>
                  <a:pt x="115193" y="1151928"/>
                </a:lnTo>
                <a:lnTo>
                  <a:pt x="70354" y="1142876"/>
                </a:lnTo>
                <a:lnTo>
                  <a:pt x="33739" y="1118189"/>
                </a:lnTo>
                <a:lnTo>
                  <a:pt x="9052" y="1081573"/>
                </a:lnTo>
                <a:lnTo>
                  <a:pt x="0" y="1036735"/>
                </a:lnTo>
                <a:lnTo>
                  <a:pt x="0" y="115192"/>
                </a:lnTo>
                <a:close/>
              </a:path>
            </a:pathLst>
          </a:custGeom>
          <a:ln w="12699">
            <a:solidFill>
              <a:srgbClr val="3C6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9743" y="3595634"/>
            <a:ext cx="160845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8770" marR="5080" indent="-306705">
              <a:lnSpc>
                <a:spcPts val="1700"/>
              </a:lnSpc>
              <a:spcBef>
                <a:spcPts val="340"/>
              </a:spcBef>
            </a:pP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FORCED</a:t>
            </a:r>
            <a:r>
              <a:rPr sz="1600" spc="-95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AUCTIONS  OF</a:t>
            </a:r>
            <a:r>
              <a:rPr sz="1600" spc="-1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BAILIFFS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8509" y="2986195"/>
            <a:ext cx="230504" cy="2304415"/>
          </a:xfrm>
          <a:custGeom>
            <a:avLst/>
            <a:gdLst/>
            <a:ahLst/>
            <a:cxnLst/>
            <a:rect l="l" t="t" r="r" b="b"/>
            <a:pathLst>
              <a:path w="230505" h="2304415">
                <a:moveTo>
                  <a:pt x="0" y="0"/>
                </a:moveTo>
                <a:lnTo>
                  <a:pt x="0" y="2303858"/>
                </a:lnTo>
                <a:lnTo>
                  <a:pt x="230384" y="2303858"/>
                </a:lnTo>
              </a:path>
            </a:pathLst>
          </a:custGeom>
          <a:ln w="12699">
            <a:solidFill>
              <a:srgbClr val="737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8895" y="4714090"/>
            <a:ext cx="2024380" cy="1152525"/>
          </a:xfrm>
          <a:custGeom>
            <a:avLst/>
            <a:gdLst/>
            <a:ahLst/>
            <a:cxnLst/>
            <a:rect l="l" t="t" r="r" b="b"/>
            <a:pathLst>
              <a:path w="2024379" h="1152525">
                <a:moveTo>
                  <a:pt x="0" y="115192"/>
                </a:moveTo>
                <a:lnTo>
                  <a:pt x="9052" y="70354"/>
                </a:lnTo>
                <a:lnTo>
                  <a:pt x="33739" y="33739"/>
                </a:lnTo>
                <a:lnTo>
                  <a:pt x="70354" y="9052"/>
                </a:lnTo>
                <a:lnTo>
                  <a:pt x="115193" y="0"/>
                </a:lnTo>
                <a:lnTo>
                  <a:pt x="1908810" y="0"/>
                </a:lnTo>
                <a:lnTo>
                  <a:pt x="1953648" y="9052"/>
                </a:lnTo>
                <a:lnTo>
                  <a:pt x="1990264" y="33739"/>
                </a:lnTo>
                <a:lnTo>
                  <a:pt x="2014951" y="70354"/>
                </a:lnTo>
                <a:lnTo>
                  <a:pt x="2024003" y="115192"/>
                </a:lnTo>
                <a:lnTo>
                  <a:pt x="2024003" y="1036735"/>
                </a:lnTo>
                <a:lnTo>
                  <a:pt x="2014951" y="1081573"/>
                </a:lnTo>
                <a:lnTo>
                  <a:pt x="1990264" y="1118189"/>
                </a:lnTo>
                <a:lnTo>
                  <a:pt x="1953648" y="1142876"/>
                </a:lnTo>
                <a:lnTo>
                  <a:pt x="1908810" y="1151928"/>
                </a:lnTo>
                <a:lnTo>
                  <a:pt x="115193" y="1151928"/>
                </a:lnTo>
                <a:lnTo>
                  <a:pt x="70354" y="1142876"/>
                </a:lnTo>
                <a:lnTo>
                  <a:pt x="33739" y="1118189"/>
                </a:lnTo>
                <a:lnTo>
                  <a:pt x="9052" y="1081573"/>
                </a:lnTo>
                <a:lnTo>
                  <a:pt x="0" y="1036735"/>
                </a:lnTo>
                <a:lnTo>
                  <a:pt x="0" y="115192"/>
                </a:lnTo>
                <a:close/>
              </a:path>
            </a:pathLst>
          </a:custGeom>
          <a:ln w="12699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63280" y="4925817"/>
            <a:ext cx="1882139" cy="7010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340"/>
              </a:spcBef>
            </a:pP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FORCED</a:t>
            </a:r>
            <a:r>
              <a:rPr sz="1600" spc="-5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AUCTIONS</a:t>
            </a:r>
            <a:r>
              <a:rPr sz="1600" spc="-5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OF  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BANKRUPTCY  ADMINISTRATORS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7053" y="1849027"/>
            <a:ext cx="2304415" cy="1152525"/>
          </a:xfrm>
          <a:custGeom>
            <a:avLst/>
            <a:gdLst/>
            <a:ahLst/>
            <a:cxnLst/>
            <a:rect l="l" t="t" r="r" b="b"/>
            <a:pathLst>
              <a:path w="2304415" h="1152525">
                <a:moveTo>
                  <a:pt x="2188665" y="0"/>
                </a:moveTo>
                <a:lnTo>
                  <a:pt x="115192" y="0"/>
                </a:lnTo>
                <a:lnTo>
                  <a:pt x="70354" y="9052"/>
                </a:lnTo>
                <a:lnTo>
                  <a:pt x="33739" y="33739"/>
                </a:lnTo>
                <a:lnTo>
                  <a:pt x="9052" y="70354"/>
                </a:lnTo>
                <a:lnTo>
                  <a:pt x="0" y="115192"/>
                </a:lnTo>
                <a:lnTo>
                  <a:pt x="0" y="1036735"/>
                </a:lnTo>
                <a:lnTo>
                  <a:pt x="9052" y="1081573"/>
                </a:lnTo>
                <a:lnTo>
                  <a:pt x="33739" y="1118188"/>
                </a:lnTo>
                <a:lnTo>
                  <a:pt x="70354" y="1142875"/>
                </a:lnTo>
                <a:lnTo>
                  <a:pt x="115192" y="1151928"/>
                </a:lnTo>
                <a:lnTo>
                  <a:pt x="2188665" y="1151928"/>
                </a:lnTo>
                <a:lnTo>
                  <a:pt x="2233504" y="1142875"/>
                </a:lnTo>
                <a:lnTo>
                  <a:pt x="2270119" y="1118188"/>
                </a:lnTo>
                <a:lnTo>
                  <a:pt x="2294806" y="1081573"/>
                </a:lnTo>
                <a:lnTo>
                  <a:pt x="2303858" y="1036735"/>
                </a:lnTo>
                <a:lnTo>
                  <a:pt x="2303858" y="115192"/>
                </a:lnTo>
                <a:lnTo>
                  <a:pt x="2294806" y="70354"/>
                </a:lnTo>
                <a:lnTo>
                  <a:pt x="2270119" y="33739"/>
                </a:lnTo>
                <a:lnTo>
                  <a:pt x="2233504" y="9052"/>
                </a:lnTo>
                <a:lnTo>
                  <a:pt x="2188665" y="0"/>
                </a:lnTo>
                <a:close/>
              </a:path>
            </a:pathLst>
          </a:custGeom>
          <a:solidFill>
            <a:srgbClr val="3C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47967" y="1835711"/>
            <a:ext cx="1948814" cy="11430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ct val="88900"/>
              </a:lnSpc>
              <a:spcBef>
                <a:spcPts val="365"/>
              </a:spcBef>
            </a:pP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PROPERTY  POSSESSED 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2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2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STATE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AND 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MUNICIPALITY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27826" y="3288939"/>
            <a:ext cx="1843405" cy="1152525"/>
          </a:xfrm>
          <a:custGeom>
            <a:avLst/>
            <a:gdLst/>
            <a:ahLst/>
            <a:cxnLst/>
            <a:rect l="l" t="t" r="r" b="b"/>
            <a:pathLst>
              <a:path w="1843404" h="1152525">
                <a:moveTo>
                  <a:pt x="0" y="115192"/>
                </a:moveTo>
                <a:lnTo>
                  <a:pt x="9052" y="70354"/>
                </a:lnTo>
                <a:lnTo>
                  <a:pt x="33739" y="33739"/>
                </a:lnTo>
                <a:lnTo>
                  <a:pt x="70354" y="9052"/>
                </a:lnTo>
                <a:lnTo>
                  <a:pt x="115192" y="0"/>
                </a:lnTo>
                <a:lnTo>
                  <a:pt x="1727893" y="0"/>
                </a:lnTo>
                <a:lnTo>
                  <a:pt x="1772732" y="9052"/>
                </a:lnTo>
                <a:lnTo>
                  <a:pt x="1809347" y="33739"/>
                </a:lnTo>
                <a:lnTo>
                  <a:pt x="1834034" y="70354"/>
                </a:lnTo>
                <a:lnTo>
                  <a:pt x="1843086" y="115192"/>
                </a:lnTo>
                <a:lnTo>
                  <a:pt x="1843086" y="1036735"/>
                </a:lnTo>
                <a:lnTo>
                  <a:pt x="1834034" y="1081573"/>
                </a:lnTo>
                <a:lnTo>
                  <a:pt x="1809347" y="1118189"/>
                </a:lnTo>
                <a:lnTo>
                  <a:pt x="1772732" y="1142876"/>
                </a:lnTo>
                <a:lnTo>
                  <a:pt x="1727893" y="1151928"/>
                </a:lnTo>
                <a:lnTo>
                  <a:pt x="115192" y="1151928"/>
                </a:lnTo>
                <a:lnTo>
                  <a:pt x="70354" y="1142876"/>
                </a:lnTo>
                <a:lnTo>
                  <a:pt x="33739" y="1118189"/>
                </a:lnTo>
                <a:lnTo>
                  <a:pt x="9052" y="1081573"/>
                </a:lnTo>
                <a:lnTo>
                  <a:pt x="0" y="1036735"/>
                </a:lnTo>
                <a:lnTo>
                  <a:pt x="0" y="115192"/>
                </a:lnTo>
                <a:close/>
              </a:path>
            </a:pathLst>
          </a:custGeom>
          <a:ln w="12699">
            <a:solidFill>
              <a:srgbClr val="3C6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84740" y="3610395"/>
            <a:ext cx="185483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93395" marR="5080" indent="-481330">
              <a:lnSpc>
                <a:spcPts val="1700"/>
              </a:lnSpc>
              <a:spcBef>
                <a:spcPts val="340"/>
              </a:spcBef>
              <a:tabLst>
                <a:tab pos="242570" algn="l"/>
                <a:tab pos="597535" algn="l"/>
              </a:tabLst>
            </a:pPr>
            <a:r>
              <a:rPr sz="1600" u="sng" dirty="0">
                <a:solidFill>
                  <a:srgbClr val="7F6000"/>
                </a:solidFill>
                <a:uFill>
                  <a:solidFill>
                    <a:srgbClr val="73706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dirty="0">
                <a:solidFill>
                  <a:srgbClr val="7F6000"/>
                </a:solidFill>
                <a:latin typeface="Times New Roman"/>
                <a:cs typeface="Times New Roman"/>
              </a:rPr>
              <a:t>		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AUCTIONS OF  M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NICI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ALITIES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97440" y="3000955"/>
            <a:ext cx="230504" cy="2304415"/>
          </a:xfrm>
          <a:custGeom>
            <a:avLst/>
            <a:gdLst/>
            <a:ahLst/>
            <a:cxnLst/>
            <a:rect l="l" t="t" r="r" b="b"/>
            <a:pathLst>
              <a:path w="230504" h="2304415">
                <a:moveTo>
                  <a:pt x="0" y="0"/>
                </a:moveTo>
                <a:lnTo>
                  <a:pt x="0" y="2303858"/>
                </a:lnTo>
                <a:lnTo>
                  <a:pt x="230385" y="2303858"/>
                </a:lnTo>
              </a:path>
            </a:pathLst>
          </a:custGeom>
          <a:ln w="12699">
            <a:solidFill>
              <a:srgbClr val="737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7826" y="4728850"/>
            <a:ext cx="1843405" cy="1152525"/>
          </a:xfrm>
          <a:custGeom>
            <a:avLst/>
            <a:gdLst/>
            <a:ahLst/>
            <a:cxnLst/>
            <a:rect l="l" t="t" r="r" b="b"/>
            <a:pathLst>
              <a:path w="1843404" h="1152525">
                <a:moveTo>
                  <a:pt x="0" y="115192"/>
                </a:moveTo>
                <a:lnTo>
                  <a:pt x="9052" y="70354"/>
                </a:lnTo>
                <a:lnTo>
                  <a:pt x="33739" y="33739"/>
                </a:lnTo>
                <a:lnTo>
                  <a:pt x="70354" y="9052"/>
                </a:lnTo>
                <a:lnTo>
                  <a:pt x="115192" y="0"/>
                </a:lnTo>
                <a:lnTo>
                  <a:pt x="1727893" y="0"/>
                </a:lnTo>
                <a:lnTo>
                  <a:pt x="1772732" y="9052"/>
                </a:lnTo>
                <a:lnTo>
                  <a:pt x="1809347" y="33739"/>
                </a:lnTo>
                <a:lnTo>
                  <a:pt x="1834034" y="70354"/>
                </a:lnTo>
                <a:lnTo>
                  <a:pt x="1843086" y="115192"/>
                </a:lnTo>
                <a:lnTo>
                  <a:pt x="1843086" y="1036735"/>
                </a:lnTo>
                <a:lnTo>
                  <a:pt x="1834034" y="1081573"/>
                </a:lnTo>
                <a:lnTo>
                  <a:pt x="1809347" y="1118189"/>
                </a:lnTo>
                <a:lnTo>
                  <a:pt x="1772732" y="1142876"/>
                </a:lnTo>
                <a:lnTo>
                  <a:pt x="1727893" y="1151928"/>
                </a:lnTo>
                <a:lnTo>
                  <a:pt x="115192" y="1151928"/>
                </a:lnTo>
                <a:lnTo>
                  <a:pt x="70354" y="1142876"/>
                </a:lnTo>
                <a:lnTo>
                  <a:pt x="33739" y="1118189"/>
                </a:lnTo>
                <a:lnTo>
                  <a:pt x="9052" y="1081573"/>
                </a:lnTo>
                <a:lnTo>
                  <a:pt x="0" y="1036735"/>
                </a:lnTo>
                <a:lnTo>
                  <a:pt x="0" y="115192"/>
                </a:lnTo>
                <a:close/>
              </a:path>
            </a:pathLst>
          </a:custGeom>
          <a:ln w="12699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93062" y="4940579"/>
            <a:ext cx="1719580" cy="7010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340"/>
              </a:spcBef>
            </a:pP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AUCTIONS</a:t>
            </a:r>
            <a:r>
              <a:rPr sz="1600" spc="-5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OF</a:t>
            </a:r>
            <a:r>
              <a:rPr sz="1600" spc="-5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STATE  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ENTERPRISE </a:t>
            </a:r>
            <a:r>
              <a:rPr sz="1600" dirty="0">
                <a:solidFill>
                  <a:srgbClr val="7F6000"/>
                </a:solidFill>
                <a:latin typeface="Calibri"/>
                <a:cs typeface="Calibri"/>
              </a:rPr>
              <a:t>TURTO  </a:t>
            </a:r>
            <a:r>
              <a:rPr sz="1600" spc="-5" dirty="0">
                <a:solidFill>
                  <a:srgbClr val="7F6000"/>
                </a:solidFill>
                <a:latin typeface="Calibri"/>
                <a:cs typeface="Calibri"/>
              </a:rPr>
              <a:t>BANKAS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44055" y="863803"/>
            <a:ext cx="592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ELECTRONIC </a:t>
            </a:r>
            <a:r>
              <a:rPr spc="-10" dirty="0"/>
              <a:t>FORCED </a:t>
            </a:r>
            <a:r>
              <a:rPr spc="-5" dirty="0"/>
              <a:t>AUCTIONS AND</a:t>
            </a:r>
            <a:r>
              <a:rPr spc="-55" dirty="0"/>
              <a:t> </a:t>
            </a:r>
            <a:r>
              <a:rPr spc="-10" dirty="0"/>
              <a:t>AUCTIONS</a:t>
            </a:r>
          </a:p>
        </p:txBody>
      </p:sp>
      <p:sp>
        <p:nvSpPr>
          <p:cNvPr id="20" name="object 20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447" y="797128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48558" y="1979499"/>
            <a:ext cx="769937" cy="1120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558" y="1661998"/>
            <a:ext cx="928687" cy="1447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9158" y="2778009"/>
            <a:ext cx="859155" cy="19050"/>
          </a:xfrm>
          <a:custGeom>
            <a:avLst/>
            <a:gdLst/>
            <a:ahLst/>
            <a:cxnLst/>
            <a:rect l="l" t="t" r="r" b="b"/>
            <a:pathLst>
              <a:path w="859154" h="19050">
                <a:moveTo>
                  <a:pt x="0" y="0"/>
                </a:moveTo>
                <a:lnTo>
                  <a:pt x="858843" y="18502"/>
                </a:lnTo>
              </a:path>
            </a:pathLst>
          </a:custGeom>
          <a:ln w="8312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6393" y="2757327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1640" y="0"/>
                </a:moveTo>
                <a:lnTo>
                  <a:pt x="0" y="76182"/>
                </a:lnTo>
                <a:lnTo>
                  <a:pt x="77002" y="39731"/>
                </a:lnTo>
                <a:lnTo>
                  <a:pt x="1640" y="0"/>
                </a:lnTo>
                <a:close/>
              </a:path>
            </a:pathLst>
          </a:custGeom>
          <a:solidFill>
            <a:srgbClr val="276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8746" y="3249499"/>
            <a:ext cx="215900" cy="535305"/>
          </a:xfrm>
          <a:custGeom>
            <a:avLst/>
            <a:gdLst/>
            <a:ahLst/>
            <a:cxnLst/>
            <a:rect l="l" t="t" r="r" b="b"/>
            <a:pathLst>
              <a:path w="215900" h="535304">
                <a:moveTo>
                  <a:pt x="0" y="427037"/>
                </a:moveTo>
                <a:lnTo>
                  <a:pt x="53974" y="427037"/>
                </a:lnTo>
                <a:lnTo>
                  <a:pt x="53974" y="0"/>
                </a:lnTo>
                <a:lnTo>
                  <a:pt x="161924" y="0"/>
                </a:lnTo>
                <a:lnTo>
                  <a:pt x="161924" y="427037"/>
                </a:lnTo>
                <a:lnTo>
                  <a:pt x="215899" y="427037"/>
                </a:lnTo>
                <a:lnTo>
                  <a:pt x="107950" y="534986"/>
                </a:lnTo>
                <a:lnTo>
                  <a:pt x="0" y="427037"/>
                </a:lnTo>
                <a:close/>
              </a:path>
            </a:pathLst>
          </a:custGeom>
          <a:ln w="12699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6255" y="2541474"/>
            <a:ext cx="692150" cy="247650"/>
          </a:xfrm>
          <a:custGeom>
            <a:avLst/>
            <a:gdLst/>
            <a:ahLst/>
            <a:cxnLst/>
            <a:rect l="l" t="t" r="r" b="b"/>
            <a:pathLst>
              <a:path w="692150" h="247650">
                <a:moveTo>
                  <a:pt x="692041" y="0"/>
                </a:moveTo>
                <a:lnTo>
                  <a:pt x="0" y="247047"/>
                </a:lnTo>
              </a:path>
            </a:pathLst>
          </a:custGeom>
          <a:ln w="8312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334" y="2735559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89" h="72389">
                <a:moveTo>
                  <a:pt x="58954" y="0"/>
                </a:moveTo>
                <a:lnTo>
                  <a:pt x="0" y="61501"/>
                </a:lnTo>
                <a:lnTo>
                  <a:pt x="84573" y="71765"/>
                </a:lnTo>
                <a:lnTo>
                  <a:pt x="58954" y="0"/>
                </a:lnTo>
                <a:close/>
              </a:path>
            </a:pathLst>
          </a:custGeom>
          <a:solidFill>
            <a:srgbClr val="276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9682" y="1636598"/>
            <a:ext cx="617202" cy="822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1597" y="1971560"/>
            <a:ext cx="331786" cy="344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8958" y="2860559"/>
            <a:ext cx="1536698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6910" y="2993975"/>
            <a:ext cx="912494" cy="238125"/>
          </a:xfrm>
          <a:custGeom>
            <a:avLst/>
            <a:gdLst/>
            <a:ahLst/>
            <a:cxnLst/>
            <a:rect l="l" t="t" r="r" b="b"/>
            <a:pathLst>
              <a:path w="912495" h="238125">
                <a:moveTo>
                  <a:pt x="912048" y="238059"/>
                </a:moveTo>
                <a:lnTo>
                  <a:pt x="0" y="0"/>
                </a:lnTo>
              </a:path>
            </a:pathLst>
          </a:custGeom>
          <a:ln w="8312">
            <a:solidFill>
              <a:srgbClr val="276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2334" y="2969940"/>
            <a:ext cx="83820" cy="74295"/>
          </a:xfrm>
          <a:custGeom>
            <a:avLst/>
            <a:gdLst/>
            <a:ahLst/>
            <a:cxnLst/>
            <a:rect l="l" t="t" r="r" b="b"/>
            <a:pathLst>
              <a:path w="83820" h="74294">
                <a:moveTo>
                  <a:pt x="83351" y="0"/>
                </a:moveTo>
                <a:lnTo>
                  <a:pt x="0" y="17619"/>
                </a:lnTo>
                <a:lnTo>
                  <a:pt x="64107" y="73729"/>
                </a:lnTo>
                <a:lnTo>
                  <a:pt x="83351" y="0"/>
                </a:lnTo>
                <a:close/>
              </a:path>
            </a:pathLst>
          </a:custGeom>
          <a:solidFill>
            <a:srgbClr val="276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0046" y="1663585"/>
            <a:ext cx="612913" cy="776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90315" y="1982524"/>
            <a:ext cx="339999" cy="314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7009" y="1642646"/>
            <a:ext cx="591230" cy="7930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6546" y="1974735"/>
            <a:ext cx="338137" cy="3444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70379" y="1642274"/>
            <a:ext cx="590128" cy="7610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1755" y="1994792"/>
            <a:ext cx="287611" cy="278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0485" y="3819409"/>
            <a:ext cx="6359523" cy="28511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5722" y="3814647"/>
            <a:ext cx="6369050" cy="2860675"/>
          </a:xfrm>
          <a:custGeom>
            <a:avLst/>
            <a:gdLst/>
            <a:ahLst/>
            <a:cxnLst/>
            <a:rect l="l" t="t" r="r" b="b"/>
            <a:pathLst>
              <a:path w="6369050" h="2860675">
                <a:moveTo>
                  <a:pt x="0" y="0"/>
                </a:moveTo>
                <a:lnTo>
                  <a:pt x="6369048" y="0"/>
                </a:lnTo>
                <a:lnTo>
                  <a:pt x="6369048" y="2860673"/>
                </a:lnTo>
                <a:lnTo>
                  <a:pt x="0" y="28606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27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52484" y="2471623"/>
            <a:ext cx="1857373" cy="4762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672" y="860628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855" y="1730894"/>
            <a:ext cx="554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SEARCH FOR REAL PROPERTY</a:t>
            </a:r>
            <a:r>
              <a:rPr sz="2400" b="0" spc="1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TRANSACTIONS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301" y="2338274"/>
            <a:ext cx="9448800" cy="5097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735" y="884440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61222" y="2338274"/>
            <a:ext cx="6699248" cy="4716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9847" y="1730894"/>
            <a:ext cx="572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Calibri Light"/>
                <a:cs typeface="Calibri Light"/>
              </a:rPr>
              <a:t>EXCERPT </a:t>
            </a:r>
            <a:r>
              <a:rPr sz="2400" b="0" spc="-10" dirty="0">
                <a:latin typeface="Calibri Light"/>
                <a:cs typeface="Calibri Light"/>
              </a:rPr>
              <a:t>FROM </a:t>
            </a:r>
            <a:r>
              <a:rPr sz="2400" b="0" spc="-5" dirty="0">
                <a:latin typeface="Calibri Light"/>
                <a:cs typeface="Calibri Light"/>
              </a:rPr>
              <a:t>THE </a:t>
            </a:r>
            <a:r>
              <a:rPr sz="2400" b="0" spc="-10" dirty="0">
                <a:latin typeface="Calibri Light"/>
                <a:cs typeface="Calibri Light"/>
              </a:rPr>
              <a:t>REAL PROPERTY</a:t>
            </a:r>
            <a:r>
              <a:rPr sz="2400" b="0" spc="5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REGISTER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8535" y="5937134"/>
            <a:ext cx="1415415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1935" y="854278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ANNOUNCEMENT </a:t>
            </a:r>
            <a:r>
              <a:rPr dirty="0"/>
              <a:t>OF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AUCTION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027835" y="2122373"/>
            <a:ext cx="7318373" cy="460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62724" y="1589608"/>
            <a:ext cx="61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libri Light"/>
                <a:cs typeface="Calibri Light"/>
              </a:rPr>
              <a:t>M</a:t>
            </a:r>
            <a:r>
              <a:rPr sz="2400" b="0" dirty="0">
                <a:latin typeface="Calibri Light"/>
                <a:cs typeface="Calibri Light"/>
              </a:rPr>
              <a:t>AP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4300" y="5988050"/>
            <a:ext cx="1689100" cy="1101725"/>
          </a:xfrm>
          <a:custGeom>
            <a:avLst/>
            <a:gdLst/>
            <a:ahLst/>
            <a:cxnLst/>
            <a:rect l="l" t="t" r="r" b="b"/>
            <a:pathLst>
              <a:path w="1415415" h="1101725">
                <a:moveTo>
                  <a:pt x="0" y="0"/>
                </a:moveTo>
                <a:lnTo>
                  <a:pt x="1414865" y="0"/>
                </a:lnTo>
                <a:lnTo>
                  <a:pt x="1414865" y="1101450"/>
                </a:lnTo>
                <a:lnTo>
                  <a:pt x="0" y="110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05D5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487</Words>
  <Application>Microsoft Office PowerPoint</Application>
  <PresentationFormat>Custom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Calibri Light</vt:lpstr>
      <vt:lpstr>Wingdings</vt:lpstr>
      <vt:lpstr>Arial</vt:lpstr>
      <vt:lpstr>Tahoma</vt:lpstr>
      <vt:lpstr>Office Theme</vt:lpstr>
      <vt:lpstr>PowerPoint Presentation</vt:lpstr>
      <vt:lpstr>DATA STORED IN BAILIFF'S (Judicial Officer’s) CENTRALIZED INFORMATION SYSTEM</vt:lpstr>
      <vt:lpstr>ENFORCEMENT  INTEGRATED INFORMATION SYSTEMS IN LITHUANIA</vt:lpstr>
      <vt:lpstr>SYSTEM FUNCTIONS</vt:lpstr>
      <vt:lpstr>ELECTRONIC FORCED AUCTIONS AND AUCTIONS</vt:lpstr>
      <vt:lpstr>PUBLIC ANNOUNCEMENT OF THE AUCTION</vt:lpstr>
      <vt:lpstr>PUBLIC ANNOUNCEMENT OF THE AUCTION</vt:lpstr>
      <vt:lpstr>PUBLIC ANNOUNCEMENT OF THE AUCTION</vt:lpstr>
      <vt:lpstr>PUBLIC ANNOUNCEMENT OF THE AUCTION</vt:lpstr>
      <vt:lpstr>PUBLIC ANNOUNCEMENT OF THE AUCTION</vt:lpstr>
      <vt:lpstr>PUBLIC ANNOUNCEMENT OF THE AUCTION</vt:lpstr>
      <vt:lpstr>REGISTRATION OF AUCTION PARTICIPANTS</vt:lpstr>
      <vt:lpstr>CONDUCT OF THE AUCTION</vt:lpstr>
      <vt:lpstr>INFORMATION TO PARTICIPANTS AND INVITATION OF A WINNER</vt:lpstr>
      <vt:lpstr>TRANSFER OF PROPERTY TO THE BUYER</vt:lpstr>
      <vt:lpstr>TRANSFER OF PROPERTY TO THE BUYER</vt:lpstr>
      <vt:lpstr>TRANSFER OF PROPERTY TO THE BUYER</vt:lpstr>
      <vt:lpstr>POSITIVE IMPACT</vt:lpstr>
      <vt:lpstr>STATISTICS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 Petkauskaitė</dc:creator>
  <cp:lastModifiedBy>Dora Petkauskaitė</cp:lastModifiedBy>
  <cp:revision>36</cp:revision>
  <cp:lastPrinted>2021-10-25T12:55:59Z</cp:lastPrinted>
  <dcterms:created xsi:type="dcterms:W3CDTF">2020-03-01T10:44:29Z</dcterms:created>
  <dcterms:modified xsi:type="dcterms:W3CDTF">2022-07-08T11:17:04Z</dcterms:modified>
</cp:coreProperties>
</file>