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5" r:id="rId3"/>
    <p:sldId id="304" r:id="rId4"/>
    <p:sldId id="306" r:id="rId5"/>
    <p:sldId id="30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15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5F50F-87B5-624D-8609-69444D7D2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3B4F67-E16D-F048-8A39-BDE8A2589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28D14-6D2E-6C49-8C26-A5ABF4C2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5DE809-2BFB-7C4E-B911-8E0F5EC7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553A6C-DFC4-6D48-9BA4-CDE49F88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C5720-0A2E-5F4B-8651-B3EFCCD4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150EE0-2A1C-834B-87D5-096C1A4A5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F0E7BD-8DA8-C143-B802-314CCBF3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0D8288-394C-0F47-9EBA-0DB74E1C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629A6B-F43E-B84A-8336-B26F1DB1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6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2366FE-87AF-2F4D-883C-FBC0A1CE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93D7CF-3D1D-4949-8958-34F905DB6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BF6035-5BE8-7341-84FD-D84964E4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B3337F-5327-C141-A8DA-7C9AF530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E8B6D-D02F-6940-94DC-0140D55D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42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5F61B-2187-224A-89E6-0EB3CA08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0C804-6506-DF4E-A0C5-54889BFB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5BEED-95EC-2345-A1C5-C23EB44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DCCB0C-B73D-E14B-A41A-81AA9941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80DFB6-D85D-2840-A683-4178053C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94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64A82-CF8D-7940-AA28-BE02495C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38214A-529A-444B-8CB7-534058C23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2CBB86-8F3A-2042-BF20-C7D57F20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CF9E6F-68EA-8D49-8023-94F02AF9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48EF38-3063-7F41-B5DC-B5AD543C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23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29DB7-9883-2B43-A06A-2849FD8F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6A043F-5D57-A34E-9BE9-EF92F943A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686F70-634D-5141-AB90-E3CDB187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C76B80-40FC-8148-81E1-A3F46589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AF49E2-7908-6347-9FBC-1138ADD6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37B89D-8CE7-A749-A6D2-6EB02C69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5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9DA79-5085-0F4C-A34C-9854CA08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DD82D4-81FB-0C43-A9B8-D973D5C7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976D15-BD06-B841-940F-CB277BB2E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152ABB-A837-734F-9E65-4B8213EF8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E9F833-91B9-7B41-B985-AF312EC11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4B6E83-78C1-8845-A18A-B473FA05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D76F9F-8D37-184B-B99C-A39DD06A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ADE2E7-18BC-F242-A0F6-97ACAC79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8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E50E2-D12E-0449-B8C2-29A8BFBC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BBDC33-7C0E-104E-B769-F02E1E9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08BA02-E55E-2B48-B0E9-D4742EDF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BF3746-0FED-9E4A-817F-9A38C228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6F4833-FEB8-5841-86D3-F12BFF8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5E4D70-455E-B84C-AF42-410F8DBE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99E8A1-39FE-614F-9CF2-D0FEF230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0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309CF-2C68-9F47-85DE-CE66EAAD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C1322-229C-F248-A4C5-D6940D7A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A874A0-0813-384C-BF2C-795B33131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358669-DBFE-BB40-9C18-11D818E8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8EC39A-BB49-2D48-B2C6-829FEBDC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5275E8-54D9-D346-8674-8C922B6F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8C5C8-A37A-FF45-A0D4-80CB7216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B2FEEE-82D7-8645-8B3E-8786806CE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1A6862-F927-B542-96F7-4DD40AE0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735B8A-D7BD-7641-AF6C-2B9B6F52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651030-520F-3F47-9072-204BABD4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785532-D89A-3545-9001-29EBB6C7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21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9C6F7E-AB86-944A-B1AE-6AC45540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BB1FD8-6ACE-F54D-9138-A456A3185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8EE71-873F-B94E-80F7-CED06BBD6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93AA-0C00-2940-91F9-73B14F6F678B}" type="datetimeFigureOut">
              <a:rPr lang="nl-NL" smtClean="0"/>
              <a:t>04-07-2022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7D05F-FDC0-984F-A7B3-7B63F95DB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1E23F-9712-5343-AFF2-8612CC3DF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F91A-F401-4445-B67A-EA8153AA5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9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24531A-0735-E246-A0A9-B12250AB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384"/>
            <a:ext cx="12192000" cy="6890384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6051FA07-4714-C94F-9418-26E0C1640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541" y="430924"/>
            <a:ext cx="10202917" cy="5223642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Awareness of </a:t>
            </a:r>
            <a:r>
              <a:rPr lang="nl-NL" sz="5400" b="1" dirty="0" err="1">
                <a:solidFill>
                  <a:schemeClr val="bg1"/>
                </a:solidFill>
              </a:rPr>
              <a:t>other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laws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and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regulations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relating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to</a:t>
            </a:r>
            <a:r>
              <a:rPr lang="nl-NL" sz="5400" b="1" dirty="0">
                <a:solidFill>
                  <a:schemeClr val="bg1"/>
                </a:solidFill>
              </a:rPr>
              <a:t> e-</a:t>
            </a:r>
            <a:r>
              <a:rPr lang="nl-NL" sz="5400" b="1" dirty="0" err="1">
                <a:solidFill>
                  <a:schemeClr val="bg1"/>
                </a:solidFill>
              </a:rPr>
              <a:t>enforcement</a:t>
            </a:r>
            <a:r>
              <a:rPr lang="nl-NL" sz="5400" b="1" dirty="0">
                <a:solidFill>
                  <a:schemeClr val="bg1"/>
                </a:solidFill>
              </a:rPr>
              <a:t>: </a:t>
            </a:r>
            <a:r>
              <a:rPr lang="nl-NL" sz="5400" b="1" dirty="0" err="1">
                <a:solidFill>
                  <a:schemeClr val="bg1"/>
                </a:solidFill>
              </a:rPr>
              <a:t>the</a:t>
            </a:r>
            <a:r>
              <a:rPr lang="nl-NL" sz="5400" b="1" dirty="0">
                <a:solidFill>
                  <a:schemeClr val="bg1"/>
                </a:solidFill>
              </a:rPr>
              <a:t> European Union </a:t>
            </a:r>
            <a:r>
              <a:rPr lang="nl-NL" sz="5400" b="1" dirty="0" err="1">
                <a:solidFill>
                  <a:schemeClr val="bg1"/>
                </a:solidFill>
              </a:rPr>
              <a:t>and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beyond</a:t>
            </a:r>
            <a:endParaRPr lang="nl-NL" sz="5400" b="1" dirty="0">
              <a:solidFill>
                <a:schemeClr val="bg1"/>
              </a:solidFill>
            </a:endParaRPr>
          </a:p>
          <a:p>
            <a:endParaRPr lang="nl-NL" sz="5400" b="1" dirty="0">
              <a:solidFill>
                <a:schemeClr val="bg1"/>
              </a:solidFill>
            </a:endParaRPr>
          </a:p>
          <a:p>
            <a:r>
              <a:rPr lang="nl-NL" sz="5400" b="1" dirty="0">
                <a:solidFill>
                  <a:schemeClr val="bg1"/>
                </a:solidFill>
              </a:rPr>
              <a:t>Jos </a:t>
            </a:r>
            <a:r>
              <a:rPr lang="nl-NL" sz="5400" b="1" dirty="0" err="1">
                <a:solidFill>
                  <a:schemeClr val="bg1"/>
                </a:solidFill>
              </a:rPr>
              <a:t>Uitdehaag</a:t>
            </a:r>
            <a:endParaRPr lang="nl-NL" sz="5400" b="1" dirty="0">
              <a:solidFill>
                <a:schemeClr val="bg1"/>
              </a:solidFill>
            </a:endParaRPr>
          </a:p>
          <a:p>
            <a:r>
              <a:rPr lang="nl-NL" sz="5400" b="1" dirty="0">
                <a:solidFill>
                  <a:schemeClr val="bg1"/>
                </a:solidFill>
              </a:rPr>
              <a:t>First vicepresident UIHJ</a:t>
            </a:r>
          </a:p>
        </p:txBody>
      </p:sp>
    </p:spTree>
    <p:extLst>
      <p:ext uri="{BB962C8B-B14F-4D97-AF65-F5344CB8AC3E}">
        <p14:creationId xmlns:p14="http://schemas.microsoft.com/office/powerpoint/2010/main" val="8624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D7720-7E9F-9ED5-44F3-9A678B52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‘Fourth Industrial Revolution’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D6437-DC94-6E31-7604-BAAF25E4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legal practice is faced with growing uncertainty about the legal nature, status and consequences of using blockchains and Smart Contracts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05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C41E-93DA-9EA8-2ECA-C494D677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European Union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CAFD5-9CFD-BDD4-247D-0B7B22BF5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Data Protection Regulation (GDPR) </a:t>
            </a:r>
          </a:p>
          <a:p>
            <a:r>
              <a:rPr lang="en-GB" dirty="0"/>
              <a:t>Data Governance Act</a:t>
            </a:r>
          </a:p>
          <a:p>
            <a:r>
              <a:rPr lang="en-GB" dirty="0"/>
              <a:t>Digital Finance Package</a:t>
            </a:r>
          </a:p>
          <a:p>
            <a:r>
              <a:rPr lang="en-GB" dirty="0"/>
              <a:t>Artificial Intelligence Act</a:t>
            </a:r>
          </a:p>
          <a:p>
            <a:r>
              <a:rPr lang="en-GB" dirty="0"/>
              <a:t>Digital Services Act</a:t>
            </a:r>
          </a:p>
          <a:p>
            <a:r>
              <a:rPr lang="en-GB" dirty="0"/>
              <a:t>Digital Market Act</a:t>
            </a:r>
          </a:p>
          <a:p>
            <a:r>
              <a:rPr lang="en-GB" dirty="0"/>
              <a:t>Data Act</a:t>
            </a:r>
          </a:p>
          <a:p>
            <a:r>
              <a:rPr lang="en-GB" dirty="0"/>
              <a:t>Measures against money laundering and terrorism financing</a:t>
            </a:r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67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60477-92A6-CACA-CF75-1A98489A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Consumer </a:t>
            </a:r>
            <a:r>
              <a:rPr lang="nl-NL" dirty="0" err="1"/>
              <a:t>protection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10C77-8C7F-115B-A04E-8F51DED97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Online platforms</a:t>
            </a:r>
          </a:p>
          <a:p>
            <a:r>
              <a:rPr lang="nl-NL" dirty="0"/>
              <a:t>Smart </a:t>
            </a:r>
            <a:r>
              <a:rPr lang="nl-NL" dirty="0" err="1"/>
              <a:t>contracts</a:t>
            </a:r>
            <a:r>
              <a:rPr lang="nl-NL" dirty="0"/>
              <a:t>: </a:t>
            </a:r>
            <a:r>
              <a:rPr lang="nl-NL" dirty="0" err="1"/>
              <a:t>law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computer code</a:t>
            </a:r>
          </a:p>
          <a:p>
            <a:r>
              <a:rPr lang="nl-NL" dirty="0"/>
              <a:t>Unfair </a:t>
            </a:r>
            <a:r>
              <a:rPr lang="nl-NL" dirty="0" err="1"/>
              <a:t>terms</a:t>
            </a:r>
            <a:endParaRPr lang="nl-NL" dirty="0"/>
          </a:p>
          <a:p>
            <a:r>
              <a:rPr lang="nl-NL" dirty="0"/>
              <a:t>‘</a:t>
            </a:r>
            <a:r>
              <a:rPr lang="nl-NL" dirty="0" err="1"/>
              <a:t>trustworthy</a:t>
            </a:r>
            <a:r>
              <a:rPr lang="nl-NL" dirty="0"/>
              <a:t> </a:t>
            </a:r>
            <a:r>
              <a:rPr lang="nl-NL" dirty="0" err="1"/>
              <a:t>instruments</a:t>
            </a:r>
            <a:r>
              <a:rPr lang="nl-NL" dirty="0"/>
              <a:t>’: case </a:t>
            </a:r>
            <a:r>
              <a:rPr lang="nl-NL" dirty="0" err="1"/>
              <a:t>law</a:t>
            </a:r>
            <a:r>
              <a:rPr lang="nl-NL" dirty="0"/>
              <a:t> CJEU</a:t>
            </a:r>
          </a:p>
        </p:txBody>
      </p:sp>
    </p:spTree>
    <p:extLst>
      <p:ext uri="{BB962C8B-B14F-4D97-AF65-F5344CB8AC3E}">
        <p14:creationId xmlns:p14="http://schemas.microsoft.com/office/powerpoint/2010/main" val="385044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B036-BEC7-D0C9-EE61-B8D12EBE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Digital assets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DC271-09EB-6D4D-202D-AB29BEC7F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Digital assets as a security</a:t>
            </a:r>
          </a:p>
          <a:p>
            <a:r>
              <a:rPr lang="nl-NL" dirty="0"/>
              <a:t>Digital assets </a:t>
            </a:r>
            <a:r>
              <a:rPr lang="nl-NL" dirty="0" err="1"/>
              <a:t>and</a:t>
            </a:r>
            <a:r>
              <a:rPr lang="nl-NL" dirty="0"/>
              <a:t> real </a:t>
            </a:r>
            <a:r>
              <a:rPr lang="nl-NL" dirty="0" err="1"/>
              <a:t>world</a:t>
            </a:r>
            <a:r>
              <a:rPr lang="nl-NL" dirty="0"/>
              <a:t> assets</a:t>
            </a:r>
          </a:p>
          <a:p>
            <a:r>
              <a:rPr lang="nl-NL" dirty="0" err="1"/>
              <a:t>Valuation</a:t>
            </a:r>
            <a:r>
              <a:rPr lang="nl-NL" dirty="0"/>
              <a:t> of digital assets</a:t>
            </a:r>
          </a:p>
          <a:p>
            <a:r>
              <a:rPr lang="nl-NL" dirty="0" err="1"/>
              <a:t>Enforcement</a:t>
            </a:r>
            <a:r>
              <a:rPr lang="nl-NL" dirty="0"/>
              <a:t> of digital assets</a:t>
            </a:r>
          </a:p>
        </p:txBody>
      </p:sp>
    </p:spTree>
    <p:extLst>
      <p:ext uri="{BB962C8B-B14F-4D97-AF65-F5344CB8AC3E}">
        <p14:creationId xmlns:p14="http://schemas.microsoft.com/office/powerpoint/2010/main" val="2801584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122</Words>
  <Application>Microsoft Macintosh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the ‘Fourth Industrial Revolution’ </vt:lpstr>
      <vt:lpstr>The European Union</vt:lpstr>
      <vt:lpstr>Consumer protection</vt:lpstr>
      <vt:lpstr>Digital assets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Uitdehaag</dc:creator>
  <cp:lastModifiedBy>Jos Uitdehaag</cp:lastModifiedBy>
  <cp:revision>5</cp:revision>
  <dcterms:created xsi:type="dcterms:W3CDTF">2019-11-28T04:56:11Z</dcterms:created>
  <dcterms:modified xsi:type="dcterms:W3CDTF">2022-07-04T15:00:18Z</dcterms:modified>
</cp:coreProperties>
</file>